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8"/>
  </p:notesMasterIdLst>
  <p:handoutMasterIdLst>
    <p:handoutMasterId r:id="rId19"/>
  </p:handoutMasterIdLst>
  <p:sldIdLst>
    <p:sldId id="256" r:id="rId5"/>
    <p:sldId id="258" r:id="rId6"/>
    <p:sldId id="259" r:id="rId7"/>
    <p:sldId id="274" r:id="rId8"/>
    <p:sldId id="275" r:id="rId9"/>
    <p:sldId id="260" r:id="rId10"/>
    <p:sldId id="261" r:id="rId11"/>
    <p:sldId id="263" r:id="rId12"/>
    <p:sldId id="264" r:id="rId13"/>
    <p:sldId id="265" r:id="rId14"/>
    <p:sldId id="270" r:id="rId15"/>
    <p:sldId id="269" r:id="rId16"/>
    <p:sldId id="273" r:id="rId17"/>
  </p:sldIdLst>
  <p:sldSz cx="9144000" cy="6858000" type="screen4x3"/>
  <p:notesSz cx="6858000" cy="23431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ienne Pourrier | Basisschool De Fonkeling" initials="LF" lastIdx="1" clrIdx="0">
    <p:extLst>
      <p:ext uri="{19B8F6BF-5375-455C-9EA6-DF929625EA0E}">
        <p15:presenceInfo xmlns:p15="http://schemas.microsoft.com/office/powerpoint/2012/main" userId="S::luciennepourrier@saamscholen.nl::0e820b0e-6296-43a1-85ce-0c4956a2a8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Makhan | De Fonkeling" userId="1e666cdf-d180-49f6-855a-494141909502" providerId="ADAL" clId="{FA045ADE-1F66-499B-8701-6D30F934EA1F}"/>
    <pc:docChg chg="modSld">
      <pc:chgData name="Monique Makhan | De Fonkeling" userId="1e666cdf-d180-49f6-855a-494141909502" providerId="ADAL" clId="{FA045ADE-1F66-499B-8701-6D30F934EA1F}" dt="2024-01-08T10:18:14.643" v="13" actId="20577"/>
      <pc:docMkLst>
        <pc:docMk/>
      </pc:docMkLst>
      <pc:sldChg chg="modSp mod">
        <pc:chgData name="Monique Makhan | De Fonkeling" userId="1e666cdf-d180-49f6-855a-494141909502" providerId="ADAL" clId="{FA045ADE-1F66-499B-8701-6D30F934EA1F}" dt="2024-01-08T10:18:14.643" v="13" actId="20577"/>
        <pc:sldMkLst>
          <pc:docMk/>
          <pc:sldMk cId="1657026334" sldId="275"/>
        </pc:sldMkLst>
        <pc:spChg chg="mod">
          <ac:chgData name="Monique Makhan | De Fonkeling" userId="1e666cdf-d180-49f6-855a-494141909502" providerId="ADAL" clId="{FA045ADE-1F66-499B-8701-6D30F934EA1F}" dt="2024-01-08T10:18:14.643" v="13" actId="20577"/>
          <ac:spMkLst>
            <pc:docMk/>
            <pc:sldMk cId="1657026334" sldId="275"/>
            <ac:spMk id="2" creationId="{4F12AF78-0881-4F75-9F12-29046A99EB3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1079D63-2FB5-48B6-8C78-4F61B1664DBB}" type="datetimeFigureOut">
              <a:rPr lang="nl-NL" smtClean="0"/>
              <a:t>8-1-2024</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C00E691-F089-4102-8202-9D34A882DDD1}" type="slidenum">
              <a:rPr lang="nl-NL" smtClean="0"/>
              <a:t>‹nr.›</a:t>
            </a:fld>
            <a:endParaRPr lang="nl-NL"/>
          </a:p>
        </p:txBody>
      </p:sp>
    </p:spTree>
    <p:extLst>
      <p:ext uri="{BB962C8B-B14F-4D97-AF65-F5344CB8AC3E}">
        <p14:creationId xmlns:p14="http://schemas.microsoft.com/office/powerpoint/2010/main" val="2529041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43D2D7A-B853-49A6-A273-7972F9C192E3}" type="datetimeFigureOut">
              <a:rPr lang="nl-NL" smtClean="0"/>
              <a:t>8-1-2024</a:t>
            </a:fld>
            <a:endParaRPr lang="nl-NL"/>
          </a:p>
        </p:txBody>
      </p:sp>
      <p:sp>
        <p:nvSpPr>
          <p:cNvPr id="4" name="Tijdelijke aanduiding voor dia-afbeelding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3FDA43A-AE6C-4304-8A35-A2E7802E1FDC}" type="slidenum">
              <a:rPr lang="nl-NL" smtClean="0"/>
              <a:t>‹nr.›</a:t>
            </a:fld>
            <a:endParaRPr lang="nl-NL"/>
          </a:p>
        </p:txBody>
      </p:sp>
    </p:spTree>
    <p:extLst>
      <p:ext uri="{BB962C8B-B14F-4D97-AF65-F5344CB8AC3E}">
        <p14:creationId xmlns:p14="http://schemas.microsoft.com/office/powerpoint/2010/main" val="299270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algemeen.bsdefonkeling@saamscholen.n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kern="1200">
                <a:effectLst/>
              </a:rPr>
              <a:t>In deze presentatie willen wij u graag informeren over onze basisschool, De Fonkeling</a:t>
            </a:r>
            <a:endParaRPr lang="nl-NL"/>
          </a:p>
          <a:p>
            <a:r>
              <a:rPr lang="nl-NL"/>
              <a:t> </a:t>
            </a:r>
            <a:br>
              <a:rPr lang="nl-NL">
                <a:cs typeface="+mn-lt"/>
              </a:rPr>
            </a:br>
            <a:r>
              <a:rPr lang="nl-NL" sz="1200" b="0" i="0" kern="1200">
                <a:solidFill>
                  <a:schemeClr val="tx1"/>
                </a:solidFill>
                <a:effectLst/>
                <a:latin typeface="+mn-lt"/>
                <a:ea typeface="+mn-ea"/>
                <a:cs typeface="+mn-cs"/>
              </a:rPr>
              <a:t>De school voor uw kind uitzoeken: </a:t>
            </a:r>
            <a:r>
              <a:rPr lang="nl-NL"/>
              <a:t>leuk en spannend tegelijk. Vragen die u ongetwijfeld zult hebben, zijn: waar</a:t>
            </a:r>
            <a:r>
              <a:rPr lang="nl-NL" sz="1200" b="0" i="0" kern="1200">
                <a:solidFill>
                  <a:schemeClr val="tx1"/>
                </a:solidFill>
                <a:effectLst/>
                <a:latin typeface="+mn-lt"/>
                <a:ea typeface="+mn-ea"/>
                <a:cs typeface="+mn-cs"/>
              </a:rPr>
              <a:t> past mijn kind het beste en maak ik de goede keuze? </a:t>
            </a:r>
            <a:r>
              <a:rPr lang="nl-NL"/>
              <a:t>In deze presentatie </a:t>
            </a:r>
            <a:r>
              <a:rPr lang="nl-NL" sz="1200" b="0" i="0" kern="1200">
                <a:solidFill>
                  <a:schemeClr val="tx1"/>
                </a:solidFill>
                <a:effectLst/>
                <a:latin typeface="+mn-lt"/>
                <a:ea typeface="+mn-ea"/>
                <a:cs typeface="+mn-cs"/>
              </a:rPr>
              <a:t>willen we u meer vertellen over De Fonkeling, onze missies en visies en wat </a:t>
            </a:r>
            <a:r>
              <a:rPr lang="nl-NL"/>
              <a:t>wij uw kind willen </a:t>
            </a:r>
            <a:r>
              <a:rPr lang="nl-NL" sz="1200" b="0" i="0" kern="1200">
                <a:solidFill>
                  <a:schemeClr val="tx1"/>
                </a:solidFill>
                <a:effectLst/>
                <a:latin typeface="+mn-lt"/>
                <a:ea typeface="+mn-ea"/>
                <a:cs typeface="+mn-cs"/>
              </a:rPr>
              <a:t>meegeven na 8 jaar onderwijs.</a:t>
            </a:r>
            <a:r>
              <a:rPr lang="nl-NL"/>
              <a:t> Ook vertellen we u </a:t>
            </a:r>
            <a:r>
              <a:rPr lang="nl-NL" sz="1200" b="0" i="0" kern="1200">
                <a:solidFill>
                  <a:schemeClr val="tx1"/>
                </a:solidFill>
                <a:effectLst/>
                <a:latin typeface="+mn-lt"/>
                <a:ea typeface="+mn-ea"/>
                <a:cs typeface="+mn-cs"/>
              </a:rPr>
              <a:t>hoe het onderwijsconcept en de organisatie er uit ziet bij beide stromingen. </a:t>
            </a:r>
            <a:r>
              <a:rPr lang="nl-NL"/>
              <a:t> </a:t>
            </a:r>
            <a:endParaRPr lang="nl-NL">
              <a:cs typeface="Calibri"/>
            </a:endParaRPr>
          </a:p>
        </p:txBody>
      </p:sp>
      <p:sp>
        <p:nvSpPr>
          <p:cNvPr id="4" name="Tijdelijke aanduiding voor dianummer 3"/>
          <p:cNvSpPr>
            <a:spLocks noGrp="1"/>
          </p:cNvSpPr>
          <p:nvPr>
            <p:ph type="sldNum" sz="quarter" idx="10"/>
          </p:nvPr>
        </p:nvSpPr>
        <p:spPr/>
        <p:txBody>
          <a:bodyPr/>
          <a:lstStyle/>
          <a:p>
            <a:fld id="{E3FDA43A-AE6C-4304-8A35-A2E7802E1FDC}" type="slidenum">
              <a:rPr lang="nl-NL" smtClean="0"/>
              <a:t>1</a:t>
            </a:fld>
            <a:endParaRPr lang="nl-NL"/>
          </a:p>
        </p:txBody>
      </p:sp>
    </p:spTree>
    <p:extLst>
      <p:ext uri="{BB962C8B-B14F-4D97-AF65-F5344CB8AC3E}">
        <p14:creationId xmlns:p14="http://schemas.microsoft.com/office/powerpoint/2010/main" val="2566297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De Fonkeling, een school met keuze uit twee verschillende onderwijsvisies. Op beide stromingen wordt goed onderwijs gegeven, die elk op eigen wijze georganiseerd wordt. </a:t>
            </a: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10</a:t>
            </a:fld>
            <a:endParaRPr lang="nl-NL"/>
          </a:p>
        </p:txBody>
      </p:sp>
    </p:spTree>
    <p:extLst>
      <p:ext uri="{BB962C8B-B14F-4D97-AF65-F5344CB8AC3E}">
        <p14:creationId xmlns:p14="http://schemas.microsoft.com/office/powerpoint/2010/main" val="277330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11</a:t>
            </a:fld>
            <a:endParaRPr lang="nl-NL"/>
          </a:p>
        </p:txBody>
      </p:sp>
    </p:spTree>
    <p:extLst>
      <p:ext uri="{BB962C8B-B14F-4D97-AF65-F5344CB8AC3E}">
        <p14:creationId xmlns:p14="http://schemas.microsoft.com/office/powerpoint/2010/main" val="1285094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Heeft u de keuze gemaakt voor de Fonkeling, kunt u uw kind aanmelden door middel van het aanmeldformulier. Deze is te vinden op onze website, of u kunt een exemplaar ophalen bij een van onze locaties.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Het formulier kunt u mailen aan onze administratie: </a:t>
            </a:r>
            <a:r>
              <a:rPr lang="nl-NL" sz="1200" i="1" u="sng">
                <a:solidFill>
                  <a:srgbClr val="0000FF"/>
                </a:solidFill>
                <a:effectLst/>
                <a:latin typeface="Candara" panose="020E0502030303020204" pitchFamily="34" charset="0"/>
                <a:ea typeface="Calibri" panose="020F0502020204030204" pitchFamily="34" charset="0"/>
                <a:hlinkClick r:id="rId3"/>
              </a:rPr>
              <a:t>algemeen.bsdefonkeling@saamscholen.nl</a:t>
            </a:r>
            <a:r>
              <a:rPr lang="nl-NL" sz="1200" i="1" u="sng">
                <a:solidFill>
                  <a:srgbClr val="0000FF"/>
                </a:solidFill>
                <a:effectLst/>
                <a:latin typeface="Candara" panose="020E0502030303020204" pitchFamily="34" charset="0"/>
                <a:ea typeface="Calibri" panose="020F0502020204030204" pitchFamily="34" charset="0"/>
              </a:rPr>
              <a:t> </a:t>
            </a:r>
            <a:r>
              <a:rPr lang="nl-NL"/>
              <a:t>of inleveren bij de administratie op een van onze locaties.</a:t>
            </a: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12</a:t>
            </a:fld>
            <a:endParaRPr lang="nl-NL"/>
          </a:p>
        </p:txBody>
      </p:sp>
    </p:spTree>
    <p:extLst>
      <p:ext uri="{BB962C8B-B14F-4D97-AF65-F5344CB8AC3E}">
        <p14:creationId xmlns:p14="http://schemas.microsoft.com/office/powerpoint/2010/main" val="1394257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13</a:t>
            </a:fld>
            <a:endParaRPr lang="nl-NL"/>
          </a:p>
        </p:txBody>
      </p:sp>
    </p:spTree>
    <p:extLst>
      <p:ext uri="{BB962C8B-B14F-4D97-AF65-F5344CB8AC3E}">
        <p14:creationId xmlns:p14="http://schemas.microsoft.com/office/powerpoint/2010/main" val="192681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We zijn een grote school, ruim 850 leerlingen. Het management bestaat uit een directeur</a:t>
            </a:r>
            <a:r>
              <a:rPr lang="nl-NL" sz="1200" b="0" i="0" kern="1200">
                <a:solidFill>
                  <a:schemeClr val="tx1"/>
                </a:solidFill>
                <a:effectLst/>
                <a:latin typeface="+mn-lt"/>
                <a:ea typeface="+mn-ea"/>
                <a:cs typeface="+mn-cs"/>
              </a:rPr>
              <a:t> en</a:t>
            </a:r>
            <a:r>
              <a:rPr lang="nl-NL"/>
              <a:t> drie</a:t>
            </a:r>
            <a:r>
              <a:rPr lang="nl-NL" sz="1200" b="0" i="0" kern="1200">
                <a:solidFill>
                  <a:schemeClr val="tx1"/>
                </a:solidFill>
                <a:effectLst/>
                <a:latin typeface="+mn-lt"/>
                <a:ea typeface="+mn-ea"/>
                <a:cs typeface="+mn-cs"/>
              </a:rPr>
              <a:t> teamleiders.</a:t>
            </a:r>
            <a:r>
              <a:rPr lang="nl-NL"/>
              <a:t> </a:t>
            </a:r>
            <a:endParaRPr lang="nl-NL">
              <a:cs typeface="Calibri"/>
            </a:endParaRPr>
          </a:p>
          <a:p>
            <a:pPr marL="171450" indent="-171450">
              <a:buFontTx/>
              <a:buChar char="-"/>
            </a:pPr>
            <a:r>
              <a:rPr lang="nl-NL">
                <a:cs typeface="Calibri"/>
              </a:rPr>
              <a:t>Op de ES spreken we over leerkrachten en bij de TS over coaches.</a:t>
            </a:r>
            <a:endParaRPr lang="nl-NL"/>
          </a:p>
          <a:p>
            <a:pPr marL="171450" indent="-171450">
              <a:buFontTx/>
              <a:buChar char="-"/>
            </a:pPr>
            <a:r>
              <a:rPr lang="nl-NL"/>
              <a:t>Intern</a:t>
            </a:r>
            <a:r>
              <a:rPr lang="nl-NL" sz="1200" b="0" i="0" kern="1200">
                <a:solidFill>
                  <a:schemeClr val="tx1"/>
                </a:solidFill>
                <a:effectLst/>
                <a:latin typeface="+mn-lt"/>
                <a:ea typeface="+mn-ea"/>
                <a:cs typeface="+mn-cs"/>
              </a:rPr>
              <a:t> begeleiders </a:t>
            </a:r>
            <a:r>
              <a:rPr lang="nl-NL"/>
              <a:t>adviseren de leerkrachten en coachen over de ontwikkeling van de kinderen in de groep en hebben contact met externen. </a:t>
            </a:r>
            <a:endParaRPr lang="nl-NL" sz="1200" b="0" i="0" kern="1200">
              <a:solidFill>
                <a:schemeClr val="tx1"/>
              </a:solidFill>
              <a:effectLst/>
              <a:latin typeface="+mn-lt"/>
              <a:cs typeface="Calibri"/>
            </a:endParaRPr>
          </a:p>
          <a:p>
            <a:pPr marL="171450" indent="-171450">
              <a:buFontTx/>
              <a:buChar char="-"/>
            </a:pPr>
            <a:r>
              <a:rPr lang="nl-NL"/>
              <a:t>Zowel op de ES als op de TS is een </a:t>
            </a:r>
            <a:r>
              <a:rPr lang="nl-NL" sz="1200" b="0" i="0" kern="1200">
                <a:solidFill>
                  <a:schemeClr val="tx1"/>
                </a:solidFill>
                <a:effectLst/>
                <a:latin typeface="+mn-lt"/>
                <a:ea typeface="+mn-ea"/>
                <a:cs typeface="+mn-cs"/>
              </a:rPr>
              <a:t>administratieve kracht</a:t>
            </a:r>
            <a:r>
              <a:rPr lang="nl-NL"/>
              <a:t> werkzaam.</a:t>
            </a:r>
            <a:endParaRPr lang="nl-NL" sz="1200" b="0" i="0" kern="1200">
              <a:solidFill>
                <a:schemeClr val="tx1"/>
              </a:solidFill>
              <a:effectLst/>
              <a:latin typeface="+mn-lt"/>
              <a:cs typeface="Calibri"/>
            </a:endParaRP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2</a:t>
            </a:fld>
            <a:endParaRPr lang="nl-NL"/>
          </a:p>
        </p:txBody>
      </p:sp>
    </p:spTree>
    <p:extLst>
      <p:ext uri="{BB962C8B-B14F-4D97-AF65-F5344CB8AC3E}">
        <p14:creationId xmlns:p14="http://schemas.microsoft.com/office/powerpoint/2010/main" val="67506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b="0" i="0" kern="1200">
                <a:solidFill>
                  <a:schemeClr val="tx1"/>
                </a:solidFill>
                <a:effectLst/>
                <a:latin typeface="+mn-lt"/>
                <a:ea typeface="+mn-ea"/>
                <a:cs typeface="+mn-cs"/>
              </a:rPr>
              <a:t>De Fonkeling is een school met twee </a:t>
            </a:r>
            <a:r>
              <a:rPr lang="nl-NL"/>
              <a:t>verschillende onderwijsconcepten</a:t>
            </a:r>
            <a:r>
              <a:rPr lang="nl-NL" sz="1200" b="0" i="0" kern="1200">
                <a:solidFill>
                  <a:schemeClr val="tx1"/>
                </a:solidFill>
                <a:effectLst/>
                <a:latin typeface="+mn-lt"/>
                <a:ea typeface="+mn-ea"/>
                <a:cs typeface="+mn-cs"/>
              </a:rPr>
              <a:t> </a:t>
            </a:r>
            <a:r>
              <a:rPr lang="nl-NL"/>
              <a:t>(oftewel stromingen genoemd) waar</a:t>
            </a:r>
            <a:r>
              <a:rPr lang="nl-NL" sz="1200" b="0" i="0" kern="1200">
                <a:solidFill>
                  <a:schemeClr val="tx1"/>
                </a:solidFill>
                <a:effectLst/>
                <a:latin typeface="+mn-lt"/>
                <a:ea typeface="+mn-ea"/>
                <a:cs typeface="+mn-cs"/>
              </a:rPr>
              <a:t> wij trots op zijn. Beide stromingen hebben dezelfde missie. De kerndoelen zijn er voor iedereen, de weg ernaartoe verschilt echter. Iedere stroming heeft daarom zijn eigen visie. Om dit duidelijk te maken, geven we dit weer in een metafoor over een reis.</a:t>
            </a:r>
            <a:r>
              <a:rPr lang="nl-NL"/>
              <a:t> </a:t>
            </a:r>
            <a:endParaRPr lang="nl-NL" sz="12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kern="1200">
                <a:solidFill>
                  <a:schemeClr val="tx1"/>
                </a:solidFill>
                <a:effectLst/>
                <a:highlight>
                  <a:srgbClr val="FFFF00"/>
                </a:highlight>
                <a:latin typeface="+mn-lt"/>
                <a:ea typeface="+mn-ea"/>
                <a:cs typeface="+mn-cs"/>
              </a:rPr>
              <a:t>Daarna visies verwoorden</a:t>
            </a:r>
            <a:endParaRPr lang="nl-NL" sz="1200" b="0" i="1" kern="1200">
              <a:solidFill>
                <a:schemeClr val="tx1"/>
              </a:solidFill>
              <a:effectLst/>
              <a:highlight>
                <a:srgbClr val="FFFF00"/>
              </a:highligh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chemeClr val="tx1"/>
              </a:solidFill>
              <a:highlight>
                <a:srgbClr val="FFFF00"/>
              </a:highlight>
            </a:endParaRP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3</a:t>
            </a:fld>
            <a:endParaRPr lang="nl-NL"/>
          </a:p>
        </p:txBody>
      </p:sp>
    </p:spTree>
    <p:extLst>
      <p:ext uri="{BB962C8B-B14F-4D97-AF65-F5344CB8AC3E}">
        <p14:creationId xmlns:p14="http://schemas.microsoft.com/office/powerpoint/2010/main" val="169073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 zijn trots op onze school, omdat:</a:t>
            </a:r>
          </a:p>
          <a:p>
            <a:pPr marL="171450" indent="-171450">
              <a:buFontTx/>
              <a:buChar char="-"/>
            </a:pPr>
            <a:r>
              <a:rPr lang="nl-NL"/>
              <a:t>We een vignet Gezonde school hebben en daarbij een certificaten voor verschillende onderdelen, namelijk Sport en Bewegen en Relaties en Seksualiteit.</a:t>
            </a:r>
            <a:endParaRPr lang="nl-NL">
              <a:highlight>
                <a:srgbClr val="808000"/>
              </a:highlight>
              <a:cs typeface="Calibri"/>
            </a:endParaRPr>
          </a:p>
          <a:p>
            <a:pPr marL="171450" indent="-171450">
              <a:buFontTx/>
              <a:buChar char="-"/>
            </a:pPr>
            <a:r>
              <a:rPr lang="nl-NL"/>
              <a:t>Tevens hebben we een voedingsbeleid en stimuleren we kinderen gezond te eten</a:t>
            </a:r>
            <a:endParaRPr lang="nl-NL">
              <a:cs typeface="Calibri"/>
            </a:endParaRPr>
          </a:p>
          <a:p>
            <a:pPr marL="171450" indent="-171450">
              <a:buFontTx/>
              <a:buChar char="-"/>
            </a:pPr>
            <a:r>
              <a:rPr lang="nl-NL" sz="1200" b="0" i="0" kern="1200">
                <a:solidFill>
                  <a:schemeClr val="tx1"/>
                </a:solidFill>
                <a:effectLst/>
                <a:latin typeface="+mn-lt"/>
                <a:ea typeface="+mn-ea"/>
                <a:cs typeface="+mn-cs"/>
              </a:rPr>
              <a:t>De groepen 1 en 2 krijgen tweemaal per week bewegingsonderwijs in de speelzaal op de ES</a:t>
            </a:r>
            <a:r>
              <a:rPr lang="nl-NL"/>
              <a:t> en eenmaal per drie weken van het </a:t>
            </a:r>
            <a:r>
              <a:rPr lang="nl-NL" sz="1200" b="0" i="0" kern="1200">
                <a:solidFill>
                  <a:schemeClr val="tx1"/>
                </a:solidFill>
                <a:effectLst/>
                <a:latin typeface="+mn-lt"/>
                <a:ea typeface="+mn-ea"/>
                <a:cs typeface="+mn-cs"/>
              </a:rPr>
              <a:t>Sport Expertise Centrum</a:t>
            </a:r>
            <a:r>
              <a:rPr lang="nl-NL"/>
              <a:t> in de sporthal</a:t>
            </a:r>
            <a:r>
              <a:rPr lang="nl-NL" sz="1200" b="0" i="0" kern="1200">
                <a:solidFill>
                  <a:schemeClr val="tx1"/>
                </a:solidFill>
                <a:effectLst/>
                <a:latin typeface="+mn-lt"/>
                <a:ea typeface="+mn-ea"/>
                <a:cs typeface="+mn-cs"/>
              </a:rPr>
              <a:t>; vanaf groep 3 krijgen de kinderen tweemaal in de week bewegingsonderwijs in de sporthal, onder leiding van Sport Expertise Centrum</a:t>
            </a:r>
            <a:r>
              <a:rPr lang="nl-NL"/>
              <a:t> </a:t>
            </a:r>
            <a:endParaRPr lang="nl-NL" sz="1200" b="0" i="0" kern="1200">
              <a:solidFill>
                <a:schemeClr val="tx1"/>
              </a:solidFill>
              <a:effectLst/>
              <a:latin typeface="+mn-lt"/>
              <a:cs typeface="Calibri"/>
            </a:endParaRPr>
          </a:p>
          <a:p>
            <a:pPr marL="171450" indent="-171450">
              <a:buFontTx/>
              <a:buChar char="-"/>
            </a:pPr>
            <a:r>
              <a:rPr lang="nl-NL"/>
              <a:t>Ook bieden we Bewegend</a:t>
            </a:r>
            <a:r>
              <a:rPr lang="nl-NL" sz="1200" b="0" i="0" kern="1200">
                <a:solidFill>
                  <a:schemeClr val="tx1"/>
                </a:solidFill>
                <a:effectLst/>
                <a:latin typeface="+mn-lt"/>
                <a:ea typeface="+mn-ea"/>
                <a:cs typeface="+mn-cs"/>
              </a:rPr>
              <a:t> Leren</a:t>
            </a:r>
            <a:r>
              <a:rPr lang="nl-NL"/>
              <a:t> aan</a:t>
            </a:r>
            <a:r>
              <a:rPr lang="nl-NL" sz="1200" b="0" i="0" kern="1200">
                <a:solidFill>
                  <a:schemeClr val="tx1"/>
                </a:solidFill>
                <a:effectLst/>
                <a:latin typeface="+mn-lt"/>
                <a:ea typeface="+mn-ea"/>
                <a:cs typeface="+mn-cs"/>
              </a:rPr>
              <a:t>: </a:t>
            </a:r>
            <a:r>
              <a:rPr lang="nl-NL"/>
              <a:t>Dit zijn activiteiten</a:t>
            </a:r>
            <a:r>
              <a:rPr lang="nl-NL" sz="1200" b="0" i="0" kern="1200">
                <a:solidFill>
                  <a:schemeClr val="tx1"/>
                </a:solidFill>
                <a:effectLst/>
                <a:latin typeface="+mn-lt"/>
                <a:ea typeface="+mn-ea"/>
                <a:cs typeface="+mn-cs"/>
              </a:rPr>
              <a:t> in kleinere groepjes</a:t>
            </a:r>
            <a:r>
              <a:rPr lang="nl-NL"/>
              <a:t> bij de Active floor of buiten</a:t>
            </a:r>
            <a:endParaRPr lang="nl-NL">
              <a:cs typeface="Calibri"/>
            </a:endParaRPr>
          </a:p>
          <a:p>
            <a:pPr marL="171450" indent="-171450">
              <a:buFontTx/>
              <a:buChar char="-"/>
            </a:pPr>
            <a:r>
              <a:rPr lang="nl-NL" sz="1200" b="0" i="0" kern="1200">
                <a:solidFill>
                  <a:schemeClr val="tx1"/>
                </a:solidFill>
                <a:effectLst/>
                <a:latin typeface="+mn-lt"/>
                <a:ea typeface="+mn-ea"/>
                <a:cs typeface="+mn-cs"/>
              </a:rPr>
              <a:t>Wij zijn een VVTO school. VVTO is de afkorting van </a:t>
            </a:r>
            <a:r>
              <a:rPr lang="nl-NL" b="0" i="0">
                <a:solidFill>
                  <a:srgbClr val="4D5156"/>
                </a:solidFill>
                <a:effectLst/>
                <a:latin typeface="arial" panose="020B0604020202020204" pitchFamily="34" charset="0"/>
              </a:rPr>
              <a:t>Vroeg vreemdetalenonderwijs</a:t>
            </a:r>
            <a:r>
              <a:rPr lang="nl-NL" sz="1200" b="0" i="0" kern="1200">
                <a:solidFill>
                  <a:schemeClr val="tx1"/>
                </a:solidFill>
                <a:effectLst/>
                <a:latin typeface="+mn-lt"/>
                <a:ea typeface="+mn-ea"/>
                <a:cs typeface="+mn-cs"/>
              </a:rPr>
              <a:t>. Dit betekent dat kinderen uit groep 1 t/m groep 8 Engelse les krijgen. We hebben verschillende dagen in het jaar waarop Engels geïntegreerd wordt bij andere vakken.</a:t>
            </a:r>
            <a:r>
              <a:rPr lang="nl-NL"/>
              <a:t> </a:t>
            </a:r>
            <a:endParaRPr lang="nl-NL" sz="1200" b="0" i="0" kern="1200">
              <a:solidFill>
                <a:schemeClr val="tx1"/>
              </a:solidFill>
              <a:effectLst/>
              <a:latin typeface="+mn-lt"/>
              <a:cs typeface="Calibri"/>
            </a:endParaRPr>
          </a:p>
          <a:p>
            <a:pPr marL="171450" indent="-171450">
              <a:buFontTx/>
              <a:buChar char="-"/>
            </a:pPr>
            <a:r>
              <a:rPr lang="nl-NL">
                <a:cs typeface="Calibri"/>
              </a:rPr>
              <a:t>Alle kinderen van de Fonkeling krijgen lessen in geluk door middel van de methode de </a:t>
            </a:r>
            <a:r>
              <a:rPr lang="nl-NL" err="1">
                <a:cs typeface="Calibri"/>
              </a:rPr>
              <a:t>Gelukskoffer</a:t>
            </a:r>
            <a:endParaRPr lang="nl-NL"/>
          </a:p>
          <a:p>
            <a:r>
              <a:rPr lang="nl-NL">
                <a:cs typeface="Calibri"/>
              </a:rPr>
              <a:t>Voor kinderen met een ontwikkelingsvoorsprong bieden we een aantal momenten in de week een speciale klas aan:</a:t>
            </a:r>
          </a:p>
          <a:p>
            <a:pPr marL="171450" indent="-171450">
              <a:buFontTx/>
              <a:buChar char="-"/>
            </a:pPr>
            <a:r>
              <a:rPr lang="nl-NL"/>
              <a:t>Jonge</a:t>
            </a:r>
            <a:r>
              <a:rPr lang="nl-NL" sz="1200" b="0" i="0" kern="1200">
                <a:solidFill>
                  <a:schemeClr val="tx1"/>
                </a:solidFill>
                <a:effectLst/>
                <a:latin typeface="+mn-lt"/>
                <a:ea typeface="+mn-ea"/>
                <a:cs typeface="+mn-cs"/>
              </a:rPr>
              <a:t> Onderzoekers: voor een aantal kinderen uit de groepen 1 t/m 4</a:t>
            </a:r>
            <a:r>
              <a:rPr lang="nl-NL"/>
              <a:t>.</a:t>
            </a:r>
            <a:endParaRPr lang="nl-NL">
              <a:cs typeface="Calibri"/>
            </a:endParaRPr>
          </a:p>
          <a:p>
            <a:pPr marL="171450" indent="-171450">
              <a:buFontTx/>
              <a:buChar char="-"/>
            </a:pPr>
            <a:r>
              <a:rPr lang="nl-NL" err="1"/>
              <a:t>Plannex</a:t>
            </a:r>
            <a:r>
              <a:rPr lang="nl-NL">
                <a:cs typeface="Calibri"/>
              </a:rPr>
              <a:t>: </a:t>
            </a:r>
            <a:r>
              <a:rPr lang="nl-NL"/>
              <a:t>voor een aantal kinderen uit de groepen 5 t/m 8.</a:t>
            </a:r>
            <a:endParaRPr lang="nl-NL">
              <a:cs typeface="Calibri"/>
            </a:endParaRPr>
          </a:p>
          <a:p>
            <a:pPr marL="171450" indent="-171450">
              <a:buFontTx/>
              <a:buChar char="-"/>
            </a:pPr>
            <a:r>
              <a:rPr lang="nl-NL"/>
              <a:t>Diepgravers</a:t>
            </a:r>
            <a:r>
              <a:rPr lang="nl-NL" sz="1200" b="0" i="0" kern="1200">
                <a:solidFill>
                  <a:schemeClr val="tx1"/>
                </a:solidFill>
                <a:effectLst/>
                <a:latin typeface="+mn-lt"/>
                <a:ea typeface="+mn-ea"/>
                <a:cs typeface="+mn-cs"/>
              </a:rPr>
              <a:t>: voor gediagnosticeerde hoogbegaafde kinderen uit de groepen</a:t>
            </a:r>
            <a:r>
              <a:rPr lang="nl-NL"/>
              <a:t> 4</a:t>
            </a:r>
            <a:r>
              <a:rPr lang="nl-NL" sz="1200" b="0" i="0" kern="1200">
                <a:solidFill>
                  <a:schemeClr val="tx1"/>
                </a:solidFill>
                <a:effectLst/>
                <a:latin typeface="+mn-lt"/>
                <a:ea typeface="+mn-ea"/>
                <a:cs typeface="+mn-cs"/>
              </a:rPr>
              <a:t> t/m 8</a:t>
            </a:r>
            <a:r>
              <a:rPr lang="nl-NL"/>
              <a:t> </a:t>
            </a:r>
            <a:endParaRPr lang="nl-NL" sz="1200" b="0" i="0" kern="1200">
              <a:solidFill>
                <a:schemeClr val="tx1"/>
              </a:solidFill>
              <a:effectLst/>
              <a:latin typeface="+mn-lt"/>
              <a:cs typeface="Calibri"/>
            </a:endParaRPr>
          </a:p>
          <a:p>
            <a:pPr marL="171450" indent="-171450">
              <a:buFontTx/>
              <a:buChar char="-"/>
            </a:pPr>
            <a:endParaRPr lang="nl-NL"/>
          </a:p>
          <a:p>
            <a:pPr marL="171450" indent="-171450">
              <a:buFontTx/>
              <a:buChar char="-"/>
            </a:pPr>
            <a:r>
              <a:rPr lang="nl-NL" sz="1200" kern="1200">
                <a:solidFill>
                  <a:schemeClr val="tx1"/>
                </a:solidFill>
                <a:effectLst/>
                <a:latin typeface="+mn-lt"/>
                <a:ea typeface="+mn-ea"/>
                <a:cs typeface="+mn-cs"/>
              </a:rPr>
              <a:t>Ook </a:t>
            </a:r>
            <a:r>
              <a:rPr lang="nl-NL" sz="1200" b="0" i="0" kern="1200">
                <a:solidFill>
                  <a:schemeClr val="tx1"/>
                </a:solidFill>
                <a:effectLst/>
                <a:latin typeface="+mn-lt"/>
                <a:ea typeface="+mn-ea"/>
                <a:cs typeface="+mn-cs"/>
              </a:rPr>
              <a:t>kinderen uit de groepen 6 t/m 8 die op een andere manier tot leren komen, door bijvoorbeeld met hun handen te werken, komen eenmaal per twee weken bij elkaar in de </a:t>
            </a:r>
            <a:r>
              <a:rPr lang="nl-NL" sz="1200" kern="1200">
                <a:solidFill>
                  <a:schemeClr val="tx1"/>
                </a:solidFill>
                <a:effectLst/>
                <a:latin typeface="+mn-lt"/>
                <a:ea typeface="+mn-ea"/>
                <a:cs typeface="+mn-cs"/>
              </a:rPr>
              <a:t>Klusklas</a:t>
            </a:r>
            <a:endParaRPr lang="nl-NL" sz="1200" b="0" i="0" kern="1200">
              <a:solidFill>
                <a:schemeClr val="tx1"/>
              </a:solidFill>
              <a:effectLst/>
              <a:latin typeface="+mn-lt"/>
              <a:cs typeface="Calibri"/>
            </a:endParaRPr>
          </a:p>
          <a:p>
            <a:pPr marL="171450" indent="-171450">
              <a:buFontTx/>
              <a:buChar char="-"/>
            </a:pPr>
            <a:r>
              <a:rPr lang="nl-NL" sz="1200" b="0" i="0" kern="1200">
                <a:solidFill>
                  <a:schemeClr val="tx1"/>
                </a:solidFill>
                <a:effectLst/>
                <a:latin typeface="+mn-lt"/>
                <a:ea typeface="+mn-ea"/>
                <a:cs typeface="+mn-cs"/>
              </a:rPr>
              <a:t>Omdat wij het belangrijk vinden om studenten een plek te bieden, zijn wij een opleidingsschool. De studenten komen voornamelijk van de PABO en het ROC</a:t>
            </a:r>
            <a:endParaRPr lang="nl-NL" sz="1200" b="0" i="0" kern="1200">
              <a:solidFill>
                <a:schemeClr val="tx1"/>
              </a:solidFill>
              <a:effectLst/>
              <a:latin typeface="+mn-lt"/>
              <a:cs typeface="Calibri"/>
            </a:endParaRP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4</a:t>
            </a:fld>
            <a:endParaRPr lang="nl-NL"/>
          </a:p>
        </p:txBody>
      </p:sp>
    </p:spTree>
    <p:extLst>
      <p:ext uri="{BB962C8B-B14F-4D97-AF65-F5344CB8AC3E}">
        <p14:creationId xmlns:p14="http://schemas.microsoft.com/office/powerpoint/2010/main" val="151052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Iedere schooldag starten we om half 9. De deuren gaan open vanaf 8.20 uur. We hebben drie lange dagen tot half 3 (maandag, dinsdag en donderdag). En we hebben 2 korte dagen tot half 1 (woensdag en vrijdag).</a:t>
            </a:r>
          </a:p>
          <a:p>
            <a:pPr marL="171450" indent="-171450">
              <a:buFontTx/>
              <a:buChar char="-"/>
            </a:pPr>
            <a:r>
              <a:rPr lang="nl-NL"/>
              <a:t>We werken met een oudercommunicatieportaal, genaamd SchouderCom. De uitnodiging voor een account bij </a:t>
            </a:r>
            <a:r>
              <a:rPr lang="nl-NL" err="1"/>
              <a:t>Schoudercom</a:t>
            </a:r>
            <a:r>
              <a:rPr lang="nl-NL"/>
              <a:t> ontvangt u voorafgaand aan de start van uw kind op De Fonkeling. In SchouderCom kunt u ook de kalender vinden, waarop studiedagen, vakanties en bijzondere dagen zijn terug te vinden.</a:t>
            </a: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5</a:t>
            </a:fld>
            <a:endParaRPr lang="nl-NL"/>
          </a:p>
        </p:txBody>
      </p:sp>
    </p:spTree>
    <p:extLst>
      <p:ext uri="{BB962C8B-B14F-4D97-AF65-F5344CB8AC3E}">
        <p14:creationId xmlns:p14="http://schemas.microsoft.com/office/powerpoint/2010/main" val="91446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Zoals u ziet bestaat de school uit een onderbouw, middenbouw en bovenbouw. Bij groep 1-2 kiezen wij bewust voor heterogene groepen, waarbij we de oudsten en jongsten bewust bij elkaar zetten i.v.m. leren van en met elkaar. Wij kiezen voor de groepen 3-8 voor homogene groepen.  </a:t>
            </a: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6</a:t>
            </a:fld>
            <a:endParaRPr lang="nl-NL"/>
          </a:p>
        </p:txBody>
      </p:sp>
    </p:spTree>
    <p:extLst>
      <p:ext uri="{BB962C8B-B14F-4D97-AF65-F5344CB8AC3E}">
        <p14:creationId xmlns:p14="http://schemas.microsoft.com/office/powerpoint/2010/main" val="2140442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Op de </a:t>
            </a:r>
            <a:r>
              <a:rPr lang="en-US" err="1"/>
              <a:t>Eerste</a:t>
            </a:r>
            <a:r>
              <a:rPr lang="en-US"/>
              <a:t> Stroming </a:t>
            </a:r>
            <a:r>
              <a:rPr lang="en-US" err="1"/>
              <a:t>vinden</a:t>
            </a:r>
            <a:r>
              <a:rPr lang="en-US"/>
              <a:t> we het </a:t>
            </a:r>
            <a:r>
              <a:rPr lang="en-US" err="1"/>
              <a:t>belangrijk</a:t>
            </a:r>
            <a:r>
              <a:rPr lang="en-US">
                <a:cs typeface="Calibri"/>
              </a:rPr>
              <a:t> </a:t>
            </a:r>
            <a:r>
              <a:rPr lang="en-US" err="1">
                <a:cs typeface="Calibri"/>
              </a:rPr>
              <a:t>dat</a:t>
            </a:r>
            <a:r>
              <a:rPr lang="en-US">
                <a:cs typeface="Calibri"/>
              </a:rPr>
              <a:t> </a:t>
            </a:r>
            <a:r>
              <a:rPr lang="en-US" err="1">
                <a:cs typeface="Calibri"/>
              </a:rPr>
              <a:t>kinderen</a:t>
            </a:r>
            <a:r>
              <a:rPr lang="en-US">
                <a:cs typeface="Calibri"/>
              </a:rPr>
              <a:t> </a:t>
            </a:r>
            <a:r>
              <a:rPr lang="en-US" err="1">
                <a:cs typeface="Calibri"/>
              </a:rPr>
              <a:t>zich</a:t>
            </a:r>
            <a:r>
              <a:rPr lang="en-US">
                <a:cs typeface="Calibri"/>
              </a:rPr>
              <a:t> </a:t>
            </a:r>
            <a:r>
              <a:rPr lang="en-US" err="1">
                <a:cs typeface="Calibri"/>
              </a:rPr>
              <a:t>vertrouwd</a:t>
            </a:r>
            <a:r>
              <a:rPr lang="en-US">
                <a:cs typeface="Calibri"/>
              </a:rPr>
              <a:t> </a:t>
            </a:r>
            <a:r>
              <a:rPr lang="en-US" err="1">
                <a:cs typeface="Calibri"/>
              </a:rPr>
              <a:t>voelen</a:t>
            </a:r>
            <a:r>
              <a:rPr lang="en-US">
                <a:cs typeface="Calibri"/>
              </a:rPr>
              <a:t> en </a:t>
            </a:r>
            <a:r>
              <a:rPr lang="en-US" err="1">
                <a:cs typeface="Calibri"/>
              </a:rPr>
              <a:t>plezier</a:t>
            </a:r>
            <a:r>
              <a:rPr lang="en-US">
                <a:cs typeface="Calibri"/>
              </a:rPr>
              <a:t> </a:t>
            </a:r>
            <a:r>
              <a:rPr lang="en-US" err="1">
                <a:cs typeface="Calibri"/>
              </a:rPr>
              <a:t>hebben</a:t>
            </a:r>
            <a:r>
              <a:rPr lang="en-US">
                <a:cs typeface="Calibri"/>
              </a:rPr>
              <a:t>. Kinderen </a:t>
            </a:r>
            <a:r>
              <a:rPr lang="en-US" err="1">
                <a:cs typeface="Calibri"/>
              </a:rPr>
              <a:t>moeten</a:t>
            </a:r>
            <a:r>
              <a:rPr lang="en-US">
                <a:cs typeface="Calibri"/>
              </a:rPr>
              <a:t> </a:t>
            </a:r>
            <a:r>
              <a:rPr lang="en-US" err="1">
                <a:cs typeface="Calibri"/>
              </a:rPr>
              <a:t>weten</a:t>
            </a:r>
            <a:r>
              <a:rPr lang="en-US">
                <a:cs typeface="Calibri"/>
              </a:rPr>
              <a:t> wat van </a:t>
            </a:r>
            <a:r>
              <a:rPr lang="en-US" err="1">
                <a:cs typeface="Calibri"/>
              </a:rPr>
              <a:t>ze</a:t>
            </a:r>
            <a:r>
              <a:rPr lang="en-US">
                <a:cs typeface="Calibri"/>
              </a:rPr>
              <a:t> </a:t>
            </a:r>
            <a:r>
              <a:rPr lang="en-US" err="1">
                <a:cs typeface="Calibri"/>
              </a:rPr>
              <a:t>verwacht</a:t>
            </a:r>
            <a:r>
              <a:rPr lang="en-US">
                <a:cs typeface="Calibri"/>
              </a:rPr>
              <a:t> </a:t>
            </a:r>
            <a:r>
              <a:rPr lang="en-US" err="1">
                <a:cs typeface="Calibri"/>
              </a:rPr>
              <a:t>wordt</a:t>
            </a:r>
            <a:r>
              <a:rPr lang="en-US">
                <a:cs typeface="Calibri"/>
              </a:rPr>
              <a:t> en wat </a:t>
            </a:r>
            <a:r>
              <a:rPr lang="en-US" err="1">
                <a:cs typeface="Calibri"/>
              </a:rPr>
              <a:t>ze</a:t>
            </a:r>
            <a:r>
              <a:rPr lang="en-US">
                <a:cs typeface="Calibri"/>
              </a:rPr>
              <a:t> van </a:t>
            </a:r>
            <a:r>
              <a:rPr lang="en-US" err="1">
                <a:cs typeface="Calibri"/>
              </a:rPr>
              <a:t>ons</a:t>
            </a:r>
            <a:r>
              <a:rPr lang="en-US">
                <a:cs typeface="Calibri"/>
              </a:rPr>
              <a:t> </a:t>
            </a:r>
            <a:r>
              <a:rPr lang="en-US" err="1">
                <a:cs typeface="Calibri"/>
              </a:rPr>
              <a:t>kunnen</a:t>
            </a:r>
            <a:r>
              <a:rPr lang="en-US">
                <a:cs typeface="Calibri"/>
              </a:rPr>
              <a:t> </a:t>
            </a:r>
            <a:r>
              <a:rPr lang="en-US" err="1">
                <a:cs typeface="Calibri"/>
              </a:rPr>
              <a:t>verwachten</a:t>
            </a:r>
            <a:r>
              <a:rPr lang="en-US">
                <a:cs typeface="Calibri"/>
              </a:rPr>
              <a:t>. </a:t>
            </a:r>
            <a:r>
              <a:rPr lang="en-US" b="1">
                <a:cs typeface="Calibri"/>
              </a:rPr>
              <a:t>In </a:t>
            </a:r>
            <a:r>
              <a:rPr lang="en-US" b="1" err="1">
                <a:cs typeface="Calibri"/>
              </a:rPr>
              <a:t>groep</a:t>
            </a:r>
            <a:r>
              <a:rPr lang="en-US" b="1">
                <a:cs typeface="Calibri"/>
              </a:rPr>
              <a:t> 1-2 </a:t>
            </a:r>
            <a:r>
              <a:rPr lang="en-US" b="1" err="1">
                <a:cs typeface="Calibri"/>
              </a:rPr>
              <a:t>wordt</a:t>
            </a:r>
            <a:r>
              <a:rPr lang="en-US" b="1">
                <a:cs typeface="Calibri"/>
              </a:rPr>
              <a:t> de basis </a:t>
            </a:r>
            <a:r>
              <a:rPr lang="en-US" b="1" err="1">
                <a:cs typeface="Calibri"/>
              </a:rPr>
              <a:t>gelegd</a:t>
            </a:r>
            <a:r>
              <a:rPr lang="en-US">
                <a:cs typeface="Calibri"/>
              </a:rPr>
              <a:t> </a:t>
            </a:r>
            <a:r>
              <a:rPr lang="en-US" err="1">
                <a:cs typeface="Calibri"/>
              </a:rPr>
              <a:t>voor</a:t>
            </a:r>
            <a:r>
              <a:rPr lang="en-US">
                <a:cs typeface="Calibri"/>
              </a:rPr>
              <a:t> het </a:t>
            </a:r>
            <a:r>
              <a:rPr lang="en-US" err="1">
                <a:cs typeface="Calibri"/>
              </a:rPr>
              <a:t>zelfstandig</a:t>
            </a:r>
            <a:r>
              <a:rPr lang="en-US">
                <a:cs typeface="Calibri"/>
              </a:rPr>
              <a:t> </a:t>
            </a:r>
            <a:r>
              <a:rPr lang="en-US" err="1">
                <a:cs typeface="Calibri"/>
              </a:rPr>
              <a:t>werken</a:t>
            </a:r>
            <a:r>
              <a:rPr lang="en-US">
                <a:cs typeface="Calibri"/>
              </a:rPr>
              <a:t>, </a:t>
            </a:r>
            <a:r>
              <a:rPr lang="en-US" err="1">
                <a:cs typeface="Calibri"/>
              </a:rPr>
              <a:t>leren</a:t>
            </a:r>
            <a:r>
              <a:rPr lang="en-US">
                <a:cs typeface="Calibri"/>
              </a:rPr>
              <a:t> </a:t>
            </a:r>
            <a:r>
              <a:rPr lang="en-US" err="1">
                <a:cs typeface="Calibri"/>
              </a:rPr>
              <a:t>keuzes</a:t>
            </a:r>
            <a:r>
              <a:rPr lang="en-US">
                <a:cs typeface="Calibri"/>
              </a:rPr>
              <a:t> </a:t>
            </a:r>
            <a:r>
              <a:rPr lang="en-US" err="1">
                <a:cs typeface="Calibri"/>
              </a:rPr>
              <a:t>maken</a:t>
            </a:r>
            <a:r>
              <a:rPr lang="en-US">
                <a:cs typeface="Calibri"/>
              </a:rPr>
              <a:t>, </a:t>
            </a:r>
            <a:r>
              <a:rPr lang="en-US" err="1">
                <a:cs typeface="Calibri"/>
              </a:rPr>
              <a:t>plannen</a:t>
            </a:r>
            <a:r>
              <a:rPr lang="en-US">
                <a:cs typeface="Calibri"/>
              </a:rPr>
              <a:t> en </a:t>
            </a:r>
            <a:r>
              <a:rPr lang="en-US" err="1">
                <a:cs typeface="Calibri"/>
              </a:rPr>
              <a:t>samenwerken</a:t>
            </a:r>
            <a:r>
              <a:rPr lang="en-US">
                <a:cs typeface="Calibri"/>
              </a:rPr>
              <a:t>. </a:t>
            </a:r>
            <a:r>
              <a:rPr lang="en-US" err="1">
                <a:cs typeface="Calibri"/>
              </a:rPr>
              <a:t>Dit</a:t>
            </a:r>
            <a:r>
              <a:rPr lang="en-US">
                <a:cs typeface="Calibri"/>
              </a:rPr>
              <a:t> is </a:t>
            </a:r>
            <a:r>
              <a:rPr lang="en-US" err="1">
                <a:cs typeface="Calibri"/>
              </a:rPr>
              <a:t>een</a:t>
            </a:r>
            <a:r>
              <a:rPr lang="en-US">
                <a:cs typeface="Calibri"/>
              </a:rPr>
              <a:t> </a:t>
            </a:r>
            <a:r>
              <a:rPr lang="en-US" err="1">
                <a:cs typeface="Calibri"/>
              </a:rPr>
              <a:t>onderdeel</a:t>
            </a:r>
            <a:r>
              <a:rPr lang="en-US">
                <a:cs typeface="Calibri"/>
              </a:rPr>
              <a:t> van het </a:t>
            </a:r>
            <a:r>
              <a:rPr lang="en-US" err="1">
                <a:cs typeface="Calibri"/>
              </a:rPr>
              <a:t>klassenmanagement</a:t>
            </a:r>
            <a:r>
              <a:rPr lang="en-US">
                <a:cs typeface="Calibri"/>
              </a:rPr>
              <a:t> en </a:t>
            </a:r>
            <a:r>
              <a:rPr lang="en-US" err="1">
                <a:cs typeface="Calibri"/>
              </a:rPr>
              <a:t>voorbereiding</a:t>
            </a:r>
            <a:r>
              <a:rPr lang="en-US">
                <a:cs typeface="Calibri"/>
              </a:rPr>
              <a:t> op het </a:t>
            </a:r>
            <a:r>
              <a:rPr lang="en-US" err="1">
                <a:cs typeface="Calibri"/>
              </a:rPr>
              <a:t>werken</a:t>
            </a:r>
            <a:r>
              <a:rPr lang="en-US">
                <a:cs typeface="Calibri"/>
              </a:rPr>
              <a:t> met </a:t>
            </a:r>
            <a:r>
              <a:rPr lang="en-US" err="1">
                <a:cs typeface="Calibri"/>
              </a:rPr>
              <a:t>een</a:t>
            </a:r>
            <a:r>
              <a:rPr lang="en-US">
                <a:cs typeface="Calibri"/>
              </a:rPr>
              <a:t> </a:t>
            </a:r>
            <a:r>
              <a:rPr lang="en-US" err="1">
                <a:cs typeface="Calibri"/>
              </a:rPr>
              <a:t>dagtaak</a:t>
            </a:r>
            <a:r>
              <a:rPr lang="en-US">
                <a:cs typeface="Calibri"/>
              </a:rPr>
              <a:t> </a:t>
            </a:r>
            <a:r>
              <a:rPr lang="en-US" err="1">
                <a:cs typeface="Calibri"/>
              </a:rPr>
              <a:t>naar</a:t>
            </a:r>
            <a:r>
              <a:rPr lang="en-US">
                <a:cs typeface="Calibri"/>
              </a:rPr>
              <a:t> </a:t>
            </a:r>
            <a:r>
              <a:rPr lang="en-US" err="1">
                <a:cs typeface="Calibri"/>
              </a:rPr>
              <a:t>een</a:t>
            </a:r>
            <a:r>
              <a:rPr lang="en-US">
                <a:cs typeface="Calibri"/>
              </a:rPr>
              <a:t> </a:t>
            </a:r>
            <a:r>
              <a:rPr lang="en-US" err="1">
                <a:cs typeface="Calibri"/>
              </a:rPr>
              <a:t>weektaak</a:t>
            </a:r>
            <a:r>
              <a:rPr lang="en-US">
                <a:cs typeface="Calibri"/>
              </a:rPr>
              <a:t> . </a:t>
            </a:r>
            <a:r>
              <a:rPr lang="en-US" err="1">
                <a:cs typeface="Calibri"/>
              </a:rPr>
              <a:t>Dit</a:t>
            </a:r>
            <a:r>
              <a:rPr lang="en-US">
                <a:cs typeface="Calibri"/>
              </a:rPr>
              <a:t> is </a:t>
            </a:r>
            <a:r>
              <a:rPr lang="en-US" err="1">
                <a:cs typeface="Calibri"/>
              </a:rPr>
              <a:t>namelijk</a:t>
            </a:r>
            <a:r>
              <a:rPr lang="en-US">
                <a:cs typeface="Calibri"/>
              </a:rPr>
              <a:t> </a:t>
            </a:r>
            <a:r>
              <a:rPr lang="en-US" err="1">
                <a:cs typeface="Calibri"/>
              </a:rPr>
              <a:t>een</a:t>
            </a:r>
            <a:r>
              <a:rPr lang="en-US">
                <a:cs typeface="Calibri"/>
              </a:rPr>
              <a:t> </a:t>
            </a:r>
            <a:r>
              <a:rPr lang="en-US" err="1">
                <a:cs typeface="Calibri"/>
              </a:rPr>
              <a:t>proces</a:t>
            </a:r>
            <a:r>
              <a:rPr lang="en-US">
                <a:cs typeface="Calibri"/>
              </a:rPr>
              <a:t>. </a:t>
            </a:r>
          </a:p>
          <a:p>
            <a:r>
              <a:rPr lang="en-US" err="1">
                <a:cs typeface="Calibri"/>
              </a:rPr>
              <a:t>Voor</a:t>
            </a:r>
            <a:r>
              <a:rPr lang="en-US">
                <a:cs typeface="Calibri"/>
              </a:rPr>
              <a:t> het </a:t>
            </a:r>
            <a:r>
              <a:rPr lang="en-US" err="1">
                <a:cs typeface="Calibri"/>
              </a:rPr>
              <a:t>leren</a:t>
            </a:r>
            <a:r>
              <a:rPr lang="en-US">
                <a:cs typeface="Calibri"/>
              </a:rPr>
              <a:t> </a:t>
            </a:r>
            <a:r>
              <a:rPr lang="en-US" err="1">
                <a:cs typeface="Calibri"/>
              </a:rPr>
              <a:t>samenwerken</a:t>
            </a:r>
            <a:r>
              <a:rPr lang="en-US">
                <a:cs typeface="Calibri"/>
              </a:rPr>
              <a:t>, het van en met </a:t>
            </a:r>
            <a:r>
              <a:rPr lang="en-US" err="1">
                <a:cs typeface="Calibri"/>
              </a:rPr>
              <a:t>elkaar</a:t>
            </a:r>
            <a:r>
              <a:rPr lang="en-US">
                <a:cs typeface="Calibri"/>
              </a:rPr>
              <a:t> </a:t>
            </a:r>
            <a:r>
              <a:rPr lang="en-US" err="1">
                <a:cs typeface="Calibri"/>
              </a:rPr>
              <a:t>leren</a:t>
            </a:r>
            <a:r>
              <a:rPr lang="en-US">
                <a:cs typeface="Calibri"/>
              </a:rPr>
              <a:t>, </a:t>
            </a:r>
            <a:r>
              <a:rPr lang="en-US" err="1">
                <a:cs typeface="Calibri"/>
              </a:rPr>
              <a:t>worden</a:t>
            </a:r>
            <a:r>
              <a:rPr lang="en-US">
                <a:cs typeface="Calibri"/>
              </a:rPr>
              <a:t> </a:t>
            </a:r>
            <a:r>
              <a:rPr lang="en-US" err="1">
                <a:cs typeface="Calibri"/>
              </a:rPr>
              <a:t>structureel</a:t>
            </a:r>
            <a:r>
              <a:rPr lang="en-US">
                <a:cs typeface="Calibri"/>
              </a:rPr>
              <a:t> </a:t>
            </a:r>
            <a:r>
              <a:rPr lang="en-US" err="1">
                <a:cs typeface="Calibri"/>
              </a:rPr>
              <a:t>wisselende</a:t>
            </a:r>
            <a:r>
              <a:rPr lang="en-US">
                <a:cs typeface="Calibri"/>
              </a:rPr>
              <a:t> </a:t>
            </a:r>
            <a:r>
              <a:rPr lang="en-US" err="1">
                <a:cs typeface="Calibri"/>
              </a:rPr>
              <a:t>coöperatieve</a:t>
            </a:r>
            <a:r>
              <a:rPr lang="en-US">
                <a:cs typeface="Calibri"/>
              </a:rPr>
              <a:t> </a:t>
            </a:r>
            <a:r>
              <a:rPr lang="en-US" err="1">
                <a:cs typeface="Calibri"/>
              </a:rPr>
              <a:t>werkvomen</a:t>
            </a:r>
            <a:r>
              <a:rPr lang="en-US">
                <a:cs typeface="Calibri"/>
              </a:rPr>
              <a:t> </a:t>
            </a:r>
            <a:r>
              <a:rPr lang="en-US" err="1">
                <a:cs typeface="Calibri"/>
              </a:rPr>
              <a:t>ingezet</a:t>
            </a:r>
            <a:r>
              <a:rPr lang="en-US">
                <a:cs typeface="Calibri"/>
              </a:rPr>
              <a:t>. </a:t>
            </a:r>
            <a:r>
              <a:rPr lang="en-US" err="1">
                <a:cs typeface="Calibri"/>
              </a:rPr>
              <a:t>Dit</a:t>
            </a:r>
            <a:r>
              <a:rPr lang="en-US">
                <a:cs typeface="Calibri"/>
              </a:rPr>
              <a:t> </a:t>
            </a:r>
            <a:r>
              <a:rPr lang="en-US" err="1">
                <a:cs typeface="Calibri"/>
              </a:rPr>
              <a:t>bevordert</a:t>
            </a:r>
            <a:r>
              <a:rPr lang="en-US">
                <a:cs typeface="Calibri"/>
              </a:rPr>
              <a:t> </a:t>
            </a:r>
            <a:r>
              <a:rPr lang="en-US" err="1">
                <a:cs typeface="Calibri"/>
              </a:rPr>
              <a:t>een</a:t>
            </a:r>
            <a:r>
              <a:rPr lang="en-US">
                <a:cs typeface="Calibri"/>
              </a:rPr>
              <a:t> </a:t>
            </a:r>
            <a:r>
              <a:rPr lang="en-US" err="1">
                <a:cs typeface="Calibri"/>
              </a:rPr>
              <a:t>positief</a:t>
            </a:r>
            <a:r>
              <a:rPr lang="en-US">
                <a:cs typeface="Calibri"/>
              </a:rPr>
              <a:t> </a:t>
            </a:r>
            <a:r>
              <a:rPr lang="en-US" err="1">
                <a:cs typeface="Calibri"/>
              </a:rPr>
              <a:t>pedagogisch</a:t>
            </a:r>
            <a:r>
              <a:rPr lang="en-US">
                <a:cs typeface="Calibri"/>
              </a:rPr>
              <a:t> </a:t>
            </a:r>
            <a:r>
              <a:rPr lang="en-US" err="1">
                <a:cs typeface="Calibri"/>
              </a:rPr>
              <a:t>klassenklimaat</a:t>
            </a:r>
            <a:r>
              <a:rPr lang="en-US">
                <a:cs typeface="Calibri"/>
              </a:rPr>
              <a:t> . </a:t>
            </a:r>
          </a:p>
          <a:p>
            <a:r>
              <a:rPr lang="en-US" b="1" err="1">
                <a:cs typeface="Calibri"/>
              </a:rPr>
              <a:t>Methodes</a:t>
            </a:r>
            <a:r>
              <a:rPr lang="en-US" b="1">
                <a:cs typeface="Calibri"/>
              </a:rPr>
              <a:t> </a:t>
            </a:r>
            <a:r>
              <a:rPr lang="en-US" b="1" err="1">
                <a:cs typeface="Calibri"/>
              </a:rPr>
              <a:t>zijn</a:t>
            </a:r>
            <a:r>
              <a:rPr lang="en-US" b="1">
                <a:cs typeface="Calibri"/>
              </a:rPr>
              <a:t> op de ES </a:t>
            </a:r>
            <a:r>
              <a:rPr lang="en-US" b="1" err="1">
                <a:cs typeface="Calibri"/>
              </a:rPr>
              <a:t>leidend</a:t>
            </a:r>
            <a:r>
              <a:rPr lang="en-US" b="1">
                <a:cs typeface="Calibri"/>
              </a:rPr>
              <a:t> en </a:t>
            </a:r>
            <a:r>
              <a:rPr lang="en-US" b="1" err="1">
                <a:cs typeface="Calibri"/>
              </a:rPr>
              <a:t>worden</a:t>
            </a:r>
            <a:r>
              <a:rPr lang="en-US" b="1">
                <a:cs typeface="Calibri"/>
              </a:rPr>
              <a:t> </a:t>
            </a:r>
            <a:r>
              <a:rPr lang="en-US" b="1" err="1">
                <a:cs typeface="Calibri"/>
              </a:rPr>
              <a:t>planmatig</a:t>
            </a:r>
            <a:r>
              <a:rPr lang="en-US" b="1">
                <a:cs typeface="Calibri"/>
              </a:rPr>
              <a:t> </a:t>
            </a:r>
            <a:r>
              <a:rPr lang="en-US" b="1" err="1">
                <a:cs typeface="Calibri"/>
              </a:rPr>
              <a:t>ingezet</a:t>
            </a:r>
            <a:r>
              <a:rPr lang="en-US" b="1">
                <a:cs typeface="Calibri"/>
              </a:rPr>
              <a:t>; </a:t>
            </a:r>
            <a:r>
              <a:rPr lang="en-US">
                <a:cs typeface="Calibri"/>
              </a:rPr>
              <a:t>de </a:t>
            </a:r>
            <a:r>
              <a:rPr lang="en-US" err="1">
                <a:cs typeface="Calibri"/>
              </a:rPr>
              <a:t>leerkracht</a:t>
            </a:r>
            <a:r>
              <a:rPr lang="en-US">
                <a:cs typeface="Calibri"/>
              </a:rPr>
              <a:t> </a:t>
            </a:r>
            <a:r>
              <a:rPr lang="en-US" err="1">
                <a:cs typeface="Calibri"/>
              </a:rPr>
              <a:t>maakt</a:t>
            </a:r>
            <a:r>
              <a:rPr lang="en-US">
                <a:cs typeface="Calibri"/>
              </a:rPr>
              <a:t> </a:t>
            </a:r>
            <a:r>
              <a:rPr lang="en-US" err="1">
                <a:cs typeface="Calibri"/>
              </a:rPr>
              <a:t>hierin</a:t>
            </a:r>
            <a:r>
              <a:rPr lang="en-US">
                <a:cs typeface="Calibri"/>
              </a:rPr>
              <a:t> </a:t>
            </a:r>
            <a:r>
              <a:rPr lang="en-US" err="1">
                <a:cs typeface="Calibri"/>
              </a:rPr>
              <a:t>keuzes</a:t>
            </a:r>
            <a:r>
              <a:rPr lang="en-US">
                <a:cs typeface="Calibri"/>
              </a:rPr>
              <a:t>, is </a:t>
            </a:r>
            <a:r>
              <a:rPr lang="en-US" err="1">
                <a:cs typeface="Calibri"/>
              </a:rPr>
              <a:t>sturend</a:t>
            </a:r>
            <a:r>
              <a:rPr lang="en-US">
                <a:cs typeface="Calibri"/>
              </a:rPr>
              <a:t>, </a:t>
            </a:r>
            <a:r>
              <a:rPr lang="en-US" err="1">
                <a:cs typeface="Calibri"/>
              </a:rPr>
              <a:t>geeft</a:t>
            </a:r>
            <a:r>
              <a:rPr lang="en-US">
                <a:cs typeface="Calibri"/>
              </a:rPr>
              <a:t> </a:t>
            </a:r>
            <a:r>
              <a:rPr lang="en-US" err="1">
                <a:cs typeface="Calibri"/>
              </a:rPr>
              <a:t>ondersteuning</a:t>
            </a:r>
            <a:r>
              <a:rPr lang="en-US">
                <a:cs typeface="Calibri"/>
              </a:rPr>
              <a:t> en </a:t>
            </a:r>
            <a:r>
              <a:rPr lang="en-US" err="1">
                <a:cs typeface="Calibri"/>
              </a:rPr>
              <a:t>geeft</a:t>
            </a:r>
            <a:r>
              <a:rPr lang="en-US">
                <a:cs typeface="Calibri"/>
              </a:rPr>
              <a:t> de lessen op </a:t>
            </a:r>
            <a:r>
              <a:rPr lang="en-US" err="1">
                <a:cs typeface="Calibri"/>
              </a:rPr>
              <a:t>maat</a:t>
            </a:r>
            <a:r>
              <a:rPr lang="en-US">
                <a:cs typeface="Calibri"/>
              </a:rPr>
              <a:t>.</a:t>
            </a:r>
            <a:br>
              <a:rPr lang="en-US">
                <a:cs typeface="+mn-lt"/>
              </a:rPr>
            </a:br>
            <a:r>
              <a:rPr lang="en-US">
                <a:cs typeface="+mn-lt"/>
              </a:rPr>
              <a:t>Er </a:t>
            </a:r>
            <a:r>
              <a:rPr lang="en-US" err="1">
                <a:cs typeface="+mn-lt"/>
              </a:rPr>
              <a:t>wordt</a:t>
            </a:r>
            <a:r>
              <a:rPr lang="en-US">
                <a:cs typeface="+mn-lt"/>
              </a:rPr>
              <a:t> </a:t>
            </a:r>
            <a:r>
              <a:rPr lang="en-US" err="1">
                <a:cs typeface="+mn-lt"/>
              </a:rPr>
              <a:t>thematisch</a:t>
            </a:r>
            <a:r>
              <a:rPr lang="en-US">
                <a:cs typeface="+mn-lt"/>
              </a:rPr>
              <a:t> </a:t>
            </a:r>
            <a:r>
              <a:rPr lang="en-US" err="1">
                <a:cs typeface="+mn-lt"/>
              </a:rPr>
              <a:t>gewerkt</a:t>
            </a:r>
            <a:r>
              <a:rPr lang="en-US">
                <a:cs typeface="+mn-lt"/>
              </a:rPr>
              <a:t> d</a:t>
            </a:r>
            <a:r>
              <a:rPr lang="en-US" b="1">
                <a:cs typeface="Calibri"/>
              </a:rPr>
              <a:t>oor </a:t>
            </a:r>
            <a:r>
              <a:rPr lang="en-US" b="1" err="1">
                <a:cs typeface="Calibri"/>
              </a:rPr>
              <a:t>middel</a:t>
            </a:r>
            <a:r>
              <a:rPr lang="en-US" b="1">
                <a:cs typeface="Calibri"/>
              </a:rPr>
              <a:t> van </a:t>
            </a:r>
            <a:r>
              <a:rPr lang="en-US" b="1" err="1">
                <a:cs typeface="Calibri"/>
              </a:rPr>
              <a:t>Kleuterplein</a:t>
            </a:r>
            <a:r>
              <a:rPr lang="en-US" b="1">
                <a:cs typeface="Calibri"/>
              </a:rPr>
              <a:t> (in de </a:t>
            </a:r>
            <a:r>
              <a:rPr lang="en-US" b="1" err="1">
                <a:cs typeface="Calibri"/>
              </a:rPr>
              <a:t>groepen</a:t>
            </a:r>
            <a:r>
              <a:rPr lang="en-US" b="1">
                <a:cs typeface="Calibri"/>
              </a:rPr>
              <a:t> ½) en Blink </a:t>
            </a:r>
          </a:p>
          <a:p>
            <a:r>
              <a:rPr lang="en-US" err="1">
                <a:cs typeface="Calibri"/>
              </a:rPr>
              <a:t>Tweemaal</a:t>
            </a:r>
            <a:r>
              <a:rPr lang="en-US">
                <a:cs typeface="Calibri"/>
              </a:rPr>
              <a:t> per </a:t>
            </a:r>
            <a:r>
              <a:rPr lang="en-US" err="1">
                <a:cs typeface="Calibri"/>
              </a:rPr>
              <a:t>jaar</a:t>
            </a:r>
            <a:r>
              <a:rPr lang="en-US">
                <a:cs typeface="Calibri"/>
              </a:rPr>
              <a:t> is er </a:t>
            </a:r>
            <a:r>
              <a:rPr lang="en-US" err="1">
                <a:cs typeface="Calibri"/>
              </a:rPr>
              <a:t>een</a:t>
            </a:r>
            <a:r>
              <a:rPr lang="en-US">
                <a:cs typeface="Calibri"/>
              </a:rPr>
              <a:t> </a:t>
            </a:r>
            <a:r>
              <a:rPr lang="en-US" err="1">
                <a:cs typeface="Calibri"/>
              </a:rPr>
              <a:t>inloop</a:t>
            </a:r>
            <a:r>
              <a:rPr lang="en-US">
                <a:cs typeface="Calibri"/>
              </a:rPr>
              <a:t>. Tot 9.00 </a:t>
            </a:r>
            <a:r>
              <a:rPr lang="en-US" err="1">
                <a:cs typeface="Calibri"/>
              </a:rPr>
              <a:t>uur</a:t>
            </a:r>
            <a:r>
              <a:rPr lang="en-US">
                <a:cs typeface="Calibri"/>
              </a:rPr>
              <a:t> </a:t>
            </a:r>
            <a:r>
              <a:rPr lang="en-US" err="1">
                <a:cs typeface="Calibri"/>
              </a:rPr>
              <a:t>heeft</a:t>
            </a:r>
            <a:r>
              <a:rPr lang="en-US">
                <a:cs typeface="Calibri"/>
              </a:rPr>
              <a:t> u de </a:t>
            </a:r>
            <a:r>
              <a:rPr lang="en-US" err="1">
                <a:cs typeface="Calibri"/>
              </a:rPr>
              <a:t>mogelijkheid</a:t>
            </a:r>
            <a:r>
              <a:rPr lang="en-US">
                <a:cs typeface="Calibri"/>
              </a:rPr>
              <a:t> mee </a:t>
            </a:r>
            <a:r>
              <a:rPr lang="en-US" err="1">
                <a:cs typeface="Calibri"/>
              </a:rPr>
              <a:t>te</a:t>
            </a:r>
            <a:r>
              <a:rPr lang="en-US">
                <a:cs typeface="Calibri"/>
              </a:rPr>
              <a:t> </a:t>
            </a:r>
            <a:r>
              <a:rPr lang="en-US" err="1">
                <a:cs typeface="Calibri"/>
              </a:rPr>
              <a:t>kijken</a:t>
            </a:r>
            <a:r>
              <a:rPr lang="en-US">
                <a:cs typeface="Calibri"/>
              </a:rPr>
              <a:t> in de </a:t>
            </a:r>
            <a:r>
              <a:rPr lang="en-US" err="1">
                <a:cs typeface="Calibri"/>
              </a:rPr>
              <a:t>groep</a:t>
            </a:r>
            <a:r>
              <a:rPr lang="en-US">
                <a:cs typeface="Calibri"/>
              </a:rPr>
              <a:t> van </a:t>
            </a:r>
            <a:r>
              <a:rPr lang="en-US" err="1">
                <a:cs typeface="Calibri"/>
              </a:rPr>
              <a:t>uw</a:t>
            </a:r>
            <a:r>
              <a:rPr lang="en-US">
                <a:cs typeface="Calibri"/>
              </a:rPr>
              <a:t> kind(</a:t>
            </a:r>
            <a:r>
              <a:rPr lang="en-US" err="1">
                <a:cs typeface="Calibri"/>
              </a:rPr>
              <a:t>eren</a:t>
            </a:r>
            <a:r>
              <a:rPr lang="en-US">
                <a:cs typeface="Calibri"/>
              </a:rPr>
              <a:t>) </a:t>
            </a:r>
          </a:p>
          <a:p>
            <a:r>
              <a:rPr lang="en-US" err="1">
                <a:cs typeface="Calibri"/>
              </a:rPr>
              <a:t>Hulp</a:t>
            </a:r>
            <a:r>
              <a:rPr lang="en-US">
                <a:cs typeface="Calibri"/>
              </a:rPr>
              <a:t> van </a:t>
            </a:r>
            <a:r>
              <a:rPr lang="en-US" err="1">
                <a:cs typeface="Calibri"/>
              </a:rPr>
              <a:t>ouders</a:t>
            </a:r>
            <a:r>
              <a:rPr lang="en-US">
                <a:cs typeface="Calibri"/>
              </a:rPr>
              <a:t> is </a:t>
            </a:r>
            <a:r>
              <a:rPr lang="en-US" err="1">
                <a:cs typeface="Calibri"/>
              </a:rPr>
              <a:t>zeer</a:t>
            </a:r>
            <a:r>
              <a:rPr lang="en-US">
                <a:cs typeface="Calibri"/>
              </a:rPr>
              <a:t> </a:t>
            </a:r>
            <a:r>
              <a:rPr lang="en-US" err="1">
                <a:cs typeface="Calibri"/>
              </a:rPr>
              <a:t>welkom</a:t>
            </a:r>
            <a:r>
              <a:rPr lang="en-US">
                <a:cs typeface="Calibri"/>
              </a:rPr>
              <a:t>. U </a:t>
            </a:r>
            <a:r>
              <a:rPr lang="en-US" err="1">
                <a:cs typeface="Calibri"/>
              </a:rPr>
              <a:t>kunt</a:t>
            </a:r>
            <a:r>
              <a:rPr lang="en-US">
                <a:cs typeface="Calibri"/>
              </a:rPr>
              <a:t> </a:t>
            </a:r>
            <a:r>
              <a:rPr lang="en-US" err="1">
                <a:cs typeface="Calibri"/>
              </a:rPr>
              <a:t>zich</a:t>
            </a:r>
            <a:r>
              <a:rPr lang="en-US">
                <a:cs typeface="Calibri"/>
              </a:rPr>
              <a:t> </a:t>
            </a:r>
            <a:r>
              <a:rPr lang="en-US" err="1">
                <a:cs typeface="Calibri"/>
              </a:rPr>
              <a:t>opgeven</a:t>
            </a:r>
            <a:r>
              <a:rPr lang="en-US">
                <a:cs typeface="Calibri"/>
              </a:rPr>
              <a:t> </a:t>
            </a:r>
            <a:r>
              <a:rPr lang="en-US" err="1">
                <a:cs typeface="Calibri"/>
              </a:rPr>
              <a:t>als</a:t>
            </a:r>
            <a:r>
              <a:rPr lang="en-US">
                <a:cs typeface="Calibri"/>
              </a:rPr>
              <a:t> </a:t>
            </a:r>
            <a:r>
              <a:rPr lang="en-US" err="1">
                <a:cs typeface="Calibri"/>
              </a:rPr>
              <a:t>groepsouder</a:t>
            </a:r>
            <a:r>
              <a:rPr lang="en-US">
                <a:cs typeface="Calibri"/>
              </a:rPr>
              <a:t>, </a:t>
            </a:r>
            <a:r>
              <a:rPr lang="en-US" err="1">
                <a:cs typeface="Calibri"/>
              </a:rPr>
              <a:t>bij</a:t>
            </a:r>
            <a:r>
              <a:rPr lang="en-US">
                <a:cs typeface="Calibri"/>
              </a:rPr>
              <a:t> </a:t>
            </a:r>
            <a:r>
              <a:rPr lang="en-US" err="1">
                <a:cs typeface="Calibri"/>
              </a:rPr>
              <a:t>excursies</a:t>
            </a:r>
            <a:r>
              <a:rPr lang="en-US">
                <a:cs typeface="Calibri"/>
              </a:rPr>
              <a:t>, </a:t>
            </a:r>
            <a:r>
              <a:rPr lang="en-US" err="1">
                <a:cs typeface="Calibri"/>
              </a:rPr>
              <a:t>vieringen</a:t>
            </a:r>
            <a:r>
              <a:rPr lang="en-US">
                <a:cs typeface="Calibri"/>
              </a:rPr>
              <a:t>, </a:t>
            </a:r>
            <a:r>
              <a:rPr lang="en-US" err="1">
                <a:cs typeface="Calibri"/>
              </a:rPr>
              <a:t>luizenpluizen</a:t>
            </a:r>
            <a:r>
              <a:rPr lang="en-US">
                <a:cs typeface="Calibri"/>
              </a:rPr>
              <a:t> en </a:t>
            </a:r>
            <a:r>
              <a:rPr lang="en-US" err="1">
                <a:cs typeface="Calibri"/>
              </a:rPr>
              <a:t>bij</a:t>
            </a:r>
            <a:r>
              <a:rPr lang="en-US">
                <a:cs typeface="Calibri"/>
              </a:rPr>
              <a:t> </a:t>
            </a:r>
            <a:r>
              <a:rPr lang="en-US" err="1">
                <a:cs typeface="Calibri"/>
              </a:rPr>
              <a:t>nog</a:t>
            </a:r>
            <a:r>
              <a:rPr lang="en-US">
                <a:cs typeface="Calibri"/>
              </a:rPr>
              <a:t> </a:t>
            </a:r>
            <a:r>
              <a:rPr lang="en-US" err="1">
                <a:cs typeface="Calibri"/>
              </a:rPr>
              <a:t>tal</a:t>
            </a:r>
            <a:r>
              <a:rPr lang="en-US">
                <a:cs typeface="Calibri"/>
              </a:rPr>
              <a:t> van </a:t>
            </a:r>
            <a:r>
              <a:rPr lang="en-US" err="1">
                <a:cs typeface="Calibri"/>
              </a:rPr>
              <a:t>andere</a:t>
            </a:r>
            <a:r>
              <a:rPr lang="en-US">
                <a:cs typeface="Calibri"/>
              </a:rPr>
              <a:t> </a:t>
            </a:r>
            <a:r>
              <a:rPr lang="en-US" err="1">
                <a:cs typeface="Calibri"/>
              </a:rPr>
              <a:t>activiteiten</a:t>
            </a:r>
            <a:r>
              <a:rPr lang="en-US">
                <a:cs typeface="Calibri"/>
              </a:rPr>
              <a:t> of </a:t>
            </a:r>
            <a:r>
              <a:rPr lang="en-US" err="1">
                <a:cs typeface="Calibri"/>
              </a:rPr>
              <a:t>werkzaamheden</a:t>
            </a:r>
            <a:r>
              <a:rPr lang="en-US">
                <a:cs typeface="Calibri"/>
              </a:rPr>
              <a:t>.  </a:t>
            </a:r>
            <a:endParaRPr lang="en-US" b="1">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7</a:t>
            </a:fld>
            <a:endParaRPr lang="nl-NL"/>
          </a:p>
        </p:txBody>
      </p:sp>
    </p:spTree>
    <p:extLst>
      <p:ext uri="{BB962C8B-B14F-4D97-AF65-F5344CB8AC3E}">
        <p14:creationId xmlns:p14="http://schemas.microsoft.com/office/powerpoint/2010/main" val="285288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 de TS is bewust gekozen om de groepen 1 en 8 apart te houden van de andere groepen. Dit met als reden dat wij van mening zijn dat zowel de kinderen uit groep 1 (start) als de kinderen uit groep 8 (richting het VO), iets anders nodig hebben. In de andere groepen wordt gewerkt in combinaties; groep 2/3, 4/5 en 6/7. In een combinatiegroep leren de kinderen uit verschillende leerjaren van en met elkaar. </a:t>
            </a: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8</a:t>
            </a:fld>
            <a:endParaRPr lang="nl-NL"/>
          </a:p>
        </p:txBody>
      </p:sp>
    </p:spTree>
    <p:extLst>
      <p:ext uri="{BB962C8B-B14F-4D97-AF65-F5344CB8AC3E}">
        <p14:creationId xmlns:p14="http://schemas.microsoft.com/office/powerpoint/2010/main" val="19087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Op de Tweede Stroming staan het</a:t>
            </a:r>
            <a:r>
              <a:rPr lang="nl-NL">
                <a:cs typeface="Calibri"/>
              </a:rPr>
              <a:t> welbevinden van de kinderen en de eigen betrokkenheid hoog in het vaandel. </a:t>
            </a:r>
            <a:r>
              <a:rPr lang="nl-NL"/>
              <a:t>De instructiemomenten staan vast, d</a:t>
            </a:r>
            <a:r>
              <a:rPr lang="nl-NL">
                <a:cs typeface="Calibri"/>
              </a:rPr>
              <a:t>e kinderen mogen in de verwerking zelf keuzes maken. </a:t>
            </a:r>
            <a:endParaRPr lang="nl-NL"/>
          </a:p>
          <a:p>
            <a:pPr marL="171450" indent="-171450">
              <a:buFontTx/>
              <a:buChar char="-"/>
            </a:pPr>
            <a:r>
              <a:rPr lang="nl-NL">
                <a:cs typeface="Calibri"/>
              </a:rPr>
              <a:t>Er wordt gekozen </a:t>
            </a:r>
            <a:r>
              <a:rPr lang="nl-NL" sz="1200" b="0" i="0" kern="1200">
                <a:solidFill>
                  <a:schemeClr val="tx1"/>
                </a:solidFill>
                <a:effectLst/>
                <a:latin typeface="+mn-lt"/>
                <a:ea typeface="+mn-ea"/>
                <a:cs typeface="+mn-cs"/>
              </a:rPr>
              <a:t>voor iets grotere groepen waar meerdere coaches middels co-teaching verantwoordelijk zijn voor alle leerlingen</a:t>
            </a:r>
            <a:r>
              <a:rPr lang="nl-NL"/>
              <a:t> in een bouw</a:t>
            </a:r>
            <a:r>
              <a:rPr lang="nl-NL" sz="1200" b="0" i="0" kern="1200">
                <a:solidFill>
                  <a:schemeClr val="tx1"/>
                </a:solidFill>
                <a:effectLst/>
                <a:latin typeface="+mn-lt"/>
                <a:ea typeface="+mn-ea"/>
                <a:cs typeface="+mn-cs"/>
              </a:rPr>
              <a:t>. Co-teaching betekent letterlijk ‘samen lesgeven’. De gedeelde verantwoordelijkheid heeft betrekking op planning, instructie en evaluatie van het onderwijs aan een groep.</a:t>
            </a:r>
            <a:r>
              <a:rPr lang="nl-NL"/>
              <a:t> Ook geven de coaches elkaar feedback en wordt door meerdere ogen naar een kind gekeken. </a:t>
            </a:r>
            <a:endParaRPr lang="nl-NL">
              <a:cs typeface="Calibri"/>
            </a:endParaRPr>
          </a:p>
          <a:p>
            <a:pPr marL="171450" indent="-171450">
              <a:buFontTx/>
              <a:buChar char="-"/>
            </a:pPr>
            <a:r>
              <a:rPr lang="nl-NL" sz="1200" b="0" i="0" kern="1200">
                <a:solidFill>
                  <a:schemeClr val="tx1"/>
                </a:solidFill>
                <a:effectLst/>
                <a:latin typeface="+mn-lt"/>
                <a:ea typeface="+mn-ea"/>
                <a:cs typeface="+mn-cs"/>
              </a:rPr>
              <a:t>Om les te geven maken we gebruik van diverse methodieken en materialen. We werken vanuit de leerlijnen en werken doelgericht, waardoor de stof compact en gevarieerd kan worden aangeboden.</a:t>
            </a:r>
            <a:r>
              <a:rPr lang="nl-NL"/>
              <a:t> Methodes worden gebruikt als bronnenboek.</a:t>
            </a:r>
            <a:endParaRPr lang="nl-NL" sz="1200" b="0" i="0" kern="1200">
              <a:solidFill>
                <a:schemeClr val="tx1"/>
              </a:solidFill>
              <a:effectLst/>
              <a:latin typeface="+mn-lt"/>
              <a:cs typeface="Calibri"/>
            </a:endParaRPr>
          </a:p>
          <a:p>
            <a:pPr marL="171450" indent="-171450">
              <a:buFontTx/>
              <a:buChar char="-"/>
            </a:pPr>
            <a:r>
              <a:rPr lang="nl-NL" sz="1200" b="0" i="0" kern="1200">
                <a:solidFill>
                  <a:schemeClr val="tx1"/>
                </a:solidFill>
                <a:effectLst/>
                <a:latin typeface="+mn-lt"/>
                <a:ea typeface="+mn-ea"/>
                <a:cs typeface="+mn-cs"/>
              </a:rPr>
              <a:t>Voortgangsgesprekken worden gevoerd in de vorm van </a:t>
            </a:r>
            <a:r>
              <a:rPr lang="nl-NL" sz="1200" b="0" i="0" kern="1200" err="1">
                <a:solidFill>
                  <a:schemeClr val="tx1"/>
                </a:solidFill>
                <a:effectLst/>
                <a:latin typeface="+mn-lt"/>
                <a:ea typeface="+mn-ea"/>
                <a:cs typeface="+mn-cs"/>
              </a:rPr>
              <a:t>driehoeksgesprekken</a:t>
            </a:r>
            <a:r>
              <a:rPr lang="nl-NL" sz="1200" b="0" i="0" kern="1200">
                <a:solidFill>
                  <a:schemeClr val="tx1"/>
                </a:solidFill>
                <a:effectLst/>
                <a:latin typeface="+mn-lt"/>
                <a:ea typeface="+mn-ea"/>
                <a:cs typeface="+mn-cs"/>
              </a:rPr>
              <a:t>. Kind, ouder en coach voeren vanaf groep 1 samen het gesprek. Voorafgaand aan het gesprek wordt door zowel het kind, de ouder als de coach een evaluatieblad ingevuld om </a:t>
            </a:r>
            <a:r>
              <a:rPr lang="nl-NL"/>
              <a:t>deze </a:t>
            </a:r>
            <a:r>
              <a:rPr lang="nl-NL" sz="1200" b="0" i="0" kern="1200">
                <a:solidFill>
                  <a:schemeClr val="tx1"/>
                </a:solidFill>
                <a:effectLst/>
                <a:latin typeface="+mn-lt"/>
                <a:ea typeface="+mn-ea"/>
                <a:cs typeface="+mn-cs"/>
              </a:rPr>
              <a:t>tijdens het gesprek als praatformulier te kunnen gebruiken.</a:t>
            </a:r>
            <a:r>
              <a:rPr lang="nl-NL"/>
              <a:t> </a:t>
            </a:r>
            <a:endParaRPr lang="nl-NL" sz="1200" b="0" i="0" kern="1200">
              <a:solidFill>
                <a:schemeClr val="tx1"/>
              </a:solidFill>
              <a:effectLst/>
              <a:latin typeface="+mn-lt"/>
              <a:cs typeface="Calibri"/>
            </a:endParaRPr>
          </a:p>
          <a:p>
            <a:pPr marL="171450" indent="-171450">
              <a:buFontTx/>
              <a:buChar char="-"/>
            </a:pPr>
            <a:r>
              <a:rPr lang="nl-NL" sz="1200" b="0" i="0" kern="1200">
                <a:solidFill>
                  <a:schemeClr val="tx1"/>
                </a:solidFill>
                <a:effectLst/>
                <a:latin typeface="+mn-lt"/>
                <a:ea typeface="+mn-ea"/>
                <a:cs typeface="+mn-cs"/>
              </a:rPr>
              <a:t>Iedere ochtend bent u als ouder welkom om samen met uw kind de dag op te starten. </a:t>
            </a:r>
            <a:r>
              <a:rPr lang="nl-NL"/>
              <a:t>Door samen met uw kind te werken, blijft u dichtbij de dagelijkse ontwikkeling van uw kind. Het is niet verplicht iedere ochtend aanwezig te zijn, wel vragen wij u minimaal eenmaal per week met uw kind mee op te starten. U mag als ouder ook aanbod geven aan een groep, of groepje, kinderen over bijvoorbeeld uw werk of hobby. </a:t>
            </a:r>
            <a:endParaRPr lang="nl-NL" sz="1200" b="0" i="0" kern="1200">
              <a:solidFill>
                <a:schemeClr val="tx1"/>
              </a:solidFill>
              <a:effectLst/>
              <a:latin typeface="+mn-lt"/>
              <a:cs typeface="Calibri"/>
            </a:endParaRPr>
          </a:p>
          <a:p>
            <a:pPr marL="171450" indent="-171450">
              <a:buFontTx/>
              <a:buChar char="-"/>
            </a:pPr>
            <a:r>
              <a:rPr lang="nl-NL" sz="1200" b="0" i="0" kern="1200">
                <a:solidFill>
                  <a:schemeClr val="tx1"/>
                </a:solidFill>
                <a:effectLst/>
                <a:latin typeface="+mn-lt"/>
                <a:ea typeface="+mn-ea"/>
                <a:cs typeface="+mn-cs"/>
              </a:rPr>
              <a:t>Door middel van het voeren van </a:t>
            </a:r>
            <a:r>
              <a:rPr lang="nl-NL"/>
              <a:t>kind-coach gesprekken,</a:t>
            </a:r>
            <a:r>
              <a:rPr lang="nl-NL" sz="1200" b="0" i="0" kern="1200">
                <a:solidFill>
                  <a:schemeClr val="tx1"/>
                </a:solidFill>
                <a:effectLst/>
                <a:latin typeface="+mn-lt"/>
                <a:ea typeface="+mn-ea"/>
                <a:cs typeface="+mn-cs"/>
              </a:rPr>
              <a:t> gecombineerd met speelse elementen/ werkmethoden, wordt aan de hulpvraag van het kind en het bijbehorend doel gewerkt.</a:t>
            </a:r>
            <a:r>
              <a:rPr lang="nl-NL"/>
              <a:t> Kinderen weten hierdoor talenten van anderen en kunnen daardoor gemakkelijker anderen om hulp vragen als zij iets lastig vinden. </a:t>
            </a:r>
            <a:endParaRPr lang="nl-NL" sz="1200" kern="1200">
              <a:solidFill>
                <a:schemeClr val="tx1"/>
              </a:solidFill>
              <a:latin typeface="+mn-lt"/>
              <a:cs typeface="Calibri"/>
            </a:endParaRPr>
          </a:p>
          <a:p>
            <a:pPr marL="171450" indent="-171450">
              <a:buFontTx/>
              <a:buChar char="-"/>
            </a:pPr>
            <a:r>
              <a:rPr lang="nl-NL">
                <a:cs typeface="Calibri"/>
              </a:rPr>
              <a:t>Ieder kind heeft een portfolio waarin bijvoorbeeld tekeningen en werkjes worden bewaard waar het kind trots op is. Ook registratiebladen van KIJK worden hieraan toegevoegd, evenals de evaluatiebladen. </a:t>
            </a:r>
          </a:p>
        </p:txBody>
      </p:sp>
      <p:sp>
        <p:nvSpPr>
          <p:cNvPr id="4" name="Tijdelijke aanduiding voor dianummer 3"/>
          <p:cNvSpPr>
            <a:spLocks noGrp="1"/>
          </p:cNvSpPr>
          <p:nvPr>
            <p:ph type="sldNum" sz="quarter" idx="5"/>
          </p:nvPr>
        </p:nvSpPr>
        <p:spPr/>
        <p:txBody>
          <a:bodyPr/>
          <a:lstStyle/>
          <a:p>
            <a:fld id="{E3FDA43A-AE6C-4304-8A35-A2E7802E1FDC}" type="slidenum">
              <a:rPr lang="nl-NL" smtClean="0"/>
              <a:t>9</a:t>
            </a:fld>
            <a:endParaRPr lang="nl-NL"/>
          </a:p>
        </p:txBody>
      </p:sp>
    </p:spTree>
    <p:extLst>
      <p:ext uri="{BB962C8B-B14F-4D97-AF65-F5344CB8AC3E}">
        <p14:creationId xmlns:p14="http://schemas.microsoft.com/office/powerpoint/2010/main" val="1099448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nl-NL"/>
              <a:t>Klik om de stijl te bewerken</a:t>
            </a:r>
            <a:endParaRPr lang="en-US"/>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737E3744-2D5C-40A6-B83F-30CFA76A105B}" type="datetime1">
              <a:rPr lang="nl-NL" smtClean="0"/>
              <a:t>8-1-2024</a:t>
            </a:fld>
            <a:endParaRPr lang="nl-NL"/>
          </a:p>
        </p:txBody>
      </p:sp>
      <p:sp>
        <p:nvSpPr>
          <p:cNvPr id="5" name="Footer Placeholder 4"/>
          <p:cNvSpPr>
            <a:spLocks noGrp="1"/>
          </p:cNvSpPr>
          <p:nvPr>
            <p:ph type="ftr" sz="quarter" idx="11"/>
          </p:nvPr>
        </p:nvSpPr>
        <p:spPr/>
        <p:txBody>
          <a:bodyPr/>
          <a:lstStyle/>
          <a:p>
            <a:r>
              <a:rPr lang="nl-NL"/>
              <a:t>BS De Fonkeling</a:t>
            </a:r>
          </a:p>
        </p:txBody>
      </p:sp>
      <p:sp>
        <p:nvSpPr>
          <p:cNvPr id="6" name="Slide Number Placeholder 5"/>
          <p:cNvSpPr>
            <a:spLocks noGrp="1"/>
          </p:cNvSpPr>
          <p:nvPr>
            <p:ph type="sldNum" sz="quarter" idx="12"/>
          </p:nvPr>
        </p:nvSpPr>
        <p:spPr/>
        <p:txBody>
          <a:bodyPr/>
          <a:lstStyle/>
          <a:p>
            <a:fld id="{7E275667-0719-493E-BF16-2EA410DF8B2A}" type="slidenum">
              <a:rPr lang="nl-NL" smtClean="0"/>
              <a:t>‹nr.›</a:t>
            </a:fld>
            <a:endParaRPr lang="nl-NL"/>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892F7016-8B8D-46EA-8398-158540F4B7C3}" type="datetime1">
              <a:rPr lang="nl-NL" smtClean="0"/>
              <a:t>8-1-2024</a:t>
            </a:fld>
            <a:endParaRPr lang="nl-NL"/>
          </a:p>
        </p:txBody>
      </p:sp>
      <p:sp>
        <p:nvSpPr>
          <p:cNvPr id="5" name="Footer Placeholder 4"/>
          <p:cNvSpPr>
            <a:spLocks noGrp="1"/>
          </p:cNvSpPr>
          <p:nvPr>
            <p:ph type="ftr" sz="quarter" idx="11"/>
          </p:nvPr>
        </p:nvSpPr>
        <p:spPr/>
        <p:txBody>
          <a:bodyPr/>
          <a:lstStyle/>
          <a:p>
            <a:r>
              <a:rPr lang="nl-NL"/>
              <a:t>BS De Fonkeling</a:t>
            </a:r>
          </a:p>
        </p:txBody>
      </p:sp>
      <p:sp>
        <p:nvSpPr>
          <p:cNvPr id="6" name="Slide Number Placeholder 5"/>
          <p:cNvSpPr>
            <a:spLocks noGrp="1"/>
          </p:cNvSpPr>
          <p:nvPr>
            <p:ph type="sldNum" sz="quarter" idx="12"/>
          </p:nvPr>
        </p:nvSpPr>
        <p:spPr/>
        <p:txBody>
          <a:bodyPr/>
          <a:lstStyle/>
          <a:p>
            <a:fld id="{7E275667-0719-493E-BF16-2EA410DF8B2A}" type="slidenum">
              <a:rPr lang="nl-NL" smtClean="0"/>
              <a:t>‹nr.›</a:t>
            </a:fld>
            <a:endParaRPr lang="nl-NL"/>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985AC65-9965-4E89-8EFE-8E40FF31BEB4}" type="datetime1">
              <a:rPr lang="nl-NL" smtClean="0"/>
              <a:t>8-1-2024</a:t>
            </a:fld>
            <a:endParaRPr lang="nl-NL"/>
          </a:p>
        </p:txBody>
      </p:sp>
      <p:sp>
        <p:nvSpPr>
          <p:cNvPr id="5" name="Footer Placeholder 4"/>
          <p:cNvSpPr>
            <a:spLocks noGrp="1"/>
          </p:cNvSpPr>
          <p:nvPr>
            <p:ph type="ftr" sz="quarter" idx="11"/>
          </p:nvPr>
        </p:nvSpPr>
        <p:spPr/>
        <p:txBody>
          <a:bodyPr/>
          <a:lstStyle/>
          <a:p>
            <a:r>
              <a:rPr lang="nl-NL"/>
              <a:t>BS De Fonkeling</a:t>
            </a:r>
          </a:p>
        </p:txBody>
      </p:sp>
      <p:sp>
        <p:nvSpPr>
          <p:cNvPr id="6" name="Slide Number Placeholder 5"/>
          <p:cNvSpPr>
            <a:spLocks noGrp="1"/>
          </p:cNvSpPr>
          <p:nvPr>
            <p:ph type="sldNum" sz="quarter" idx="12"/>
          </p:nvPr>
        </p:nvSpPr>
        <p:spPr/>
        <p:txBody>
          <a:bodyPr/>
          <a:lstStyle/>
          <a:p>
            <a:fld id="{7E275667-0719-493E-BF16-2EA410DF8B2A}" type="slidenum">
              <a:rPr lang="nl-NL" smtClean="0"/>
              <a:t>‹nr.›</a:t>
            </a:fld>
            <a:endParaRPr lang="nl-NL"/>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nl-NL"/>
              <a:t>Klik om de stijl te bewerken</a:t>
            </a:r>
            <a:endParaRPr lang="en-US"/>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7C860FB8-FC7F-4630-973F-0CB6358D82D8}" type="datetime1">
              <a:rPr lang="nl-NL" smtClean="0"/>
              <a:t>8-1-2024</a:t>
            </a:fld>
            <a:endParaRPr lang="nl-NL"/>
          </a:p>
        </p:txBody>
      </p:sp>
      <p:sp>
        <p:nvSpPr>
          <p:cNvPr id="5" name="Footer Placeholder 4"/>
          <p:cNvSpPr>
            <a:spLocks noGrp="1"/>
          </p:cNvSpPr>
          <p:nvPr>
            <p:ph type="ftr" sz="quarter" idx="11"/>
          </p:nvPr>
        </p:nvSpPr>
        <p:spPr/>
        <p:txBody>
          <a:bodyPr/>
          <a:lstStyle/>
          <a:p>
            <a:r>
              <a:rPr lang="nl-NL"/>
              <a:t>BS De Fonkeling</a:t>
            </a:r>
          </a:p>
        </p:txBody>
      </p:sp>
      <p:sp>
        <p:nvSpPr>
          <p:cNvPr id="6" name="Slide Number Placeholder 5"/>
          <p:cNvSpPr>
            <a:spLocks noGrp="1"/>
          </p:cNvSpPr>
          <p:nvPr>
            <p:ph type="sldNum" sz="quarter" idx="12"/>
          </p:nvPr>
        </p:nvSpPr>
        <p:spPr/>
        <p:txBody>
          <a:bodyPr/>
          <a:lstStyle/>
          <a:p>
            <a:fld id="{7E275667-0719-493E-BF16-2EA410DF8B2A}" type="slidenum">
              <a:rPr lang="nl-NL" smtClean="0"/>
              <a:t>‹nr.›</a:t>
            </a:fld>
            <a:endParaRPr lang="nl-NL"/>
          </a:p>
        </p:txBody>
      </p:sp>
      <p:sp>
        <p:nvSpPr>
          <p:cNvPr id="7" name="Title 6"/>
          <p:cNvSpPr>
            <a:spLocks noGrp="1"/>
          </p:cNvSpPr>
          <p:nvPr>
            <p:ph type="title"/>
          </p:nvPr>
        </p:nvSpPr>
        <p:spPr/>
        <p:txBody>
          <a:bodyPr/>
          <a:lstStyle/>
          <a:p>
            <a:r>
              <a:rPr lang="nl-NL"/>
              <a:t>Klik om de stijl te bewerken</a:t>
            </a:r>
            <a:endParaRPr lang="en-US"/>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668332" y="6250163"/>
            <a:ext cx="1224136" cy="321431"/>
          </a:xfrm>
          <a:prstGeom prst="rect">
            <a:avLst/>
          </a:prstGeom>
          <a:noFill/>
          <a:ln>
            <a:noFill/>
          </a:ln>
        </p:spPr>
      </p:pic>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nl-NL"/>
              <a:t>Klik om de stijl te bewerken</a:t>
            </a:r>
            <a:endParaRPr lang="en-US"/>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DC6D42AD-8CC1-4DB1-850B-4794FE4FFFD1}" type="datetime1">
              <a:rPr lang="nl-NL" smtClean="0"/>
              <a:t>8-1-2024</a:t>
            </a:fld>
            <a:endParaRPr lang="nl-NL"/>
          </a:p>
        </p:txBody>
      </p:sp>
      <p:sp>
        <p:nvSpPr>
          <p:cNvPr id="5" name="Footer Placeholder 4"/>
          <p:cNvSpPr>
            <a:spLocks noGrp="1"/>
          </p:cNvSpPr>
          <p:nvPr>
            <p:ph type="ftr" sz="quarter" idx="11"/>
          </p:nvPr>
        </p:nvSpPr>
        <p:spPr/>
        <p:txBody>
          <a:bodyPr/>
          <a:lstStyle/>
          <a:p>
            <a:r>
              <a:rPr lang="nl-NL"/>
              <a:t>BS De Fonkeling</a:t>
            </a:r>
          </a:p>
        </p:txBody>
      </p:sp>
      <p:sp>
        <p:nvSpPr>
          <p:cNvPr id="6" name="Slide Number Placeholder 5"/>
          <p:cNvSpPr>
            <a:spLocks noGrp="1"/>
          </p:cNvSpPr>
          <p:nvPr>
            <p:ph type="sldNum" sz="quarter" idx="12"/>
          </p:nvPr>
        </p:nvSpPr>
        <p:spPr/>
        <p:txBody>
          <a:bodyPr/>
          <a:lstStyle/>
          <a:p>
            <a:fld id="{7E275667-0719-493E-BF16-2EA410DF8B2A}" type="slidenum">
              <a:rPr lang="nl-NL" smtClean="0"/>
              <a:t>‹nr.›</a:t>
            </a:fld>
            <a:endParaRPr lang="nl-NL"/>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5" name="Date Placeholder 4"/>
          <p:cNvSpPr>
            <a:spLocks noGrp="1"/>
          </p:cNvSpPr>
          <p:nvPr>
            <p:ph type="dt" sz="half" idx="10"/>
          </p:nvPr>
        </p:nvSpPr>
        <p:spPr/>
        <p:txBody>
          <a:bodyPr/>
          <a:lstStyle/>
          <a:p>
            <a:fld id="{713EA6B1-FAFD-4C9E-8D81-6A22A46F037F}" type="datetime1">
              <a:rPr lang="nl-NL" smtClean="0"/>
              <a:t>8-1-2024</a:t>
            </a:fld>
            <a:endParaRPr lang="nl-NL"/>
          </a:p>
        </p:txBody>
      </p:sp>
      <p:sp>
        <p:nvSpPr>
          <p:cNvPr id="6" name="Footer Placeholder 5"/>
          <p:cNvSpPr>
            <a:spLocks noGrp="1"/>
          </p:cNvSpPr>
          <p:nvPr>
            <p:ph type="ftr" sz="quarter" idx="11"/>
          </p:nvPr>
        </p:nvSpPr>
        <p:spPr/>
        <p:txBody>
          <a:bodyPr/>
          <a:lstStyle/>
          <a:p>
            <a:r>
              <a:rPr lang="nl-NL"/>
              <a:t>BS De Fonkeling</a:t>
            </a:r>
          </a:p>
        </p:txBody>
      </p:sp>
      <p:sp>
        <p:nvSpPr>
          <p:cNvPr id="7" name="Slide Number Placeholder 6"/>
          <p:cNvSpPr>
            <a:spLocks noGrp="1"/>
          </p:cNvSpPr>
          <p:nvPr>
            <p:ph type="sldNum" sz="quarter" idx="12"/>
          </p:nvPr>
        </p:nvSpPr>
        <p:spPr/>
        <p:txBody>
          <a:bodyPr/>
          <a:lstStyle/>
          <a:p>
            <a:fld id="{7E275667-0719-493E-BF16-2EA410DF8B2A}" type="slidenum">
              <a:rPr lang="nl-NL" smtClean="0"/>
              <a:t>‹nr.›</a:t>
            </a:fld>
            <a:endParaRPr lang="nl-NL"/>
          </a:p>
        </p:txBody>
      </p:sp>
      <p:sp>
        <p:nvSpPr>
          <p:cNvPr id="9" name="Content Placeholder 8"/>
          <p:cNvSpPr>
            <a:spLocks noGrp="1"/>
          </p:cNvSpPr>
          <p:nvPr>
            <p:ph sz="quarter" idx="13"/>
          </p:nvPr>
        </p:nvSpPr>
        <p:spPr>
          <a:xfrm>
            <a:off x="676655" y="2679192"/>
            <a:ext cx="3822192" cy="3447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9D941579-728D-4B90-8083-5AF5332220B3}" type="datetime1">
              <a:rPr lang="nl-NL" smtClean="0"/>
              <a:t>8-1-2024</a:t>
            </a:fld>
            <a:endParaRPr lang="nl-NL"/>
          </a:p>
        </p:txBody>
      </p:sp>
      <p:sp>
        <p:nvSpPr>
          <p:cNvPr id="8" name="Footer Placeholder 7"/>
          <p:cNvSpPr>
            <a:spLocks noGrp="1"/>
          </p:cNvSpPr>
          <p:nvPr>
            <p:ph type="ftr" sz="quarter" idx="11"/>
          </p:nvPr>
        </p:nvSpPr>
        <p:spPr/>
        <p:txBody>
          <a:bodyPr/>
          <a:lstStyle/>
          <a:p>
            <a:r>
              <a:rPr lang="nl-NL"/>
              <a:t>BS De Fonkeling</a:t>
            </a:r>
          </a:p>
        </p:txBody>
      </p:sp>
      <p:sp>
        <p:nvSpPr>
          <p:cNvPr id="9" name="Slide Number Placeholder 8"/>
          <p:cNvSpPr>
            <a:spLocks noGrp="1"/>
          </p:cNvSpPr>
          <p:nvPr>
            <p:ph type="sldNum" sz="quarter" idx="12"/>
          </p:nvPr>
        </p:nvSpPr>
        <p:spPr/>
        <p:txBody>
          <a:bodyPr/>
          <a:lstStyle/>
          <a:p>
            <a:fld id="{7E275667-0719-493E-BF16-2EA410DF8B2A}" type="slidenum">
              <a:rPr lang="nl-NL" smtClean="0"/>
              <a:t>‹nr.›</a:t>
            </a:fld>
            <a:endParaRPr lang="nl-NL"/>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972C6C85-32CF-431C-8D5D-120E495DEEED}" type="datetime1">
              <a:rPr lang="nl-NL" smtClean="0"/>
              <a:t>8-1-2024</a:t>
            </a:fld>
            <a:endParaRPr lang="nl-NL"/>
          </a:p>
        </p:txBody>
      </p:sp>
      <p:sp>
        <p:nvSpPr>
          <p:cNvPr id="4" name="Footer Placeholder 3"/>
          <p:cNvSpPr>
            <a:spLocks noGrp="1"/>
          </p:cNvSpPr>
          <p:nvPr>
            <p:ph type="ftr" sz="quarter" idx="11"/>
          </p:nvPr>
        </p:nvSpPr>
        <p:spPr/>
        <p:txBody>
          <a:bodyPr/>
          <a:lstStyle/>
          <a:p>
            <a:r>
              <a:rPr lang="nl-NL"/>
              <a:t>BS De Fonkeling</a:t>
            </a:r>
          </a:p>
        </p:txBody>
      </p:sp>
      <p:sp>
        <p:nvSpPr>
          <p:cNvPr id="5" name="Slide Number Placeholder 4"/>
          <p:cNvSpPr>
            <a:spLocks noGrp="1"/>
          </p:cNvSpPr>
          <p:nvPr>
            <p:ph type="sldNum" sz="quarter" idx="12"/>
          </p:nvPr>
        </p:nvSpPr>
        <p:spPr/>
        <p:txBody>
          <a:bodyPr/>
          <a:lstStyle/>
          <a:p>
            <a:fld id="{7E275667-0719-493E-BF16-2EA410DF8B2A}" type="slidenum">
              <a:rPr lang="nl-NL" smtClean="0"/>
              <a:t>‹nr.›</a:t>
            </a:fld>
            <a:endParaRPr lang="nl-NL"/>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64AF564-D6E5-4F1C-9A31-57055EFDDD85}" type="datetime1">
              <a:rPr lang="nl-NL" smtClean="0"/>
              <a:t>8-1-2024</a:t>
            </a:fld>
            <a:endParaRPr lang="nl-NL"/>
          </a:p>
        </p:txBody>
      </p:sp>
      <p:sp>
        <p:nvSpPr>
          <p:cNvPr id="3" name="Footer Placeholder 2"/>
          <p:cNvSpPr>
            <a:spLocks noGrp="1"/>
          </p:cNvSpPr>
          <p:nvPr>
            <p:ph type="ftr" sz="quarter" idx="11"/>
          </p:nvPr>
        </p:nvSpPr>
        <p:spPr/>
        <p:txBody>
          <a:bodyPr/>
          <a:lstStyle/>
          <a:p>
            <a:r>
              <a:rPr lang="nl-NL"/>
              <a:t>BS De Fonkeling</a:t>
            </a:r>
          </a:p>
        </p:txBody>
      </p:sp>
      <p:sp>
        <p:nvSpPr>
          <p:cNvPr id="4" name="Slide Number Placeholder 3"/>
          <p:cNvSpPr>
            <a:spLocks noGrp="1"/>
          </p:cNvSpPr>
          <p:nvPr>
            <p:ph type="sldNum" sz="quarter" idx="12"/>
          </p:nvPr>
        </p:nvSpPr>
        <p:spPr/>
        <p:txBody>
          <a:bodyPr/>
          <a:lstStyle/>
          <a:p>
            <a:fld id="{7E275667-0719-493E-BF16-2EA410DF8B2A}" type="slidenum">
              <a:rPr lang="nl-NL" smtClean="0"/>
              <a:t>‹nr.›</a:t>
            </a:fld>
            <a:endParaRPr lang="nl-NL"/>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F25E5B6-F32A-4733-B9EB-2BFCD6ED9692}" type="datetime1">
              <a:rPr lang="nl-NL" smtClean="0"/>
              <a:t>8-1-2024</a:t>
            </a:fld>
            <a:endParaRPr lang="nl-NL"/>
          </a:p>
        </p:txBody>
      </p:sp>
      <p:sp>
        <p:nvSpPr>
          <p:cNvPr id="6" name="Footer Placeholder 5"/>
          <p:cNvSpPr>
            <a:spLocks noGrp="1"/>
          </p:cNvSpPr>
          <p:nvPr>
            <p:ph type="ftr" sz="quarter" idx="11"/>
          </p:nvPr>
        </p:nvSpPr>
        <p:spPr/>
        <p:txBody>
          <a:bodyPr/>
          <a:lstStyle/>
          <a:p>
            <a:r>
              <a:rPr lang="nl-NL"/>
              <a:t>BS De Fonkeling</a:t>
            </a:r>
          </a:p>
        </p:txBody>
      </p:sp>
      <p:sp>
        <p:nvSpPr>
          <p:cNvPr id="7" name="Slide Number Placeholder 6"/>
          <p:cNvSpPr>
            <a:spLocks noGrp="1"/>
          </p:cNvSpPr>
          <p:nvPr>
            <p:ph type="sldNum" sz="quarter" idx="12"/>
          </p:nvPr>
        </p:nvSpPr>
        <p:spPr/>
        <p:txBody>
          <a:bodyPr/>
          <a:lstStyle/>
          <a:p>
            <a:fld id="{7E275667-0719-493E-BF16-2EA410DF8B2A}" type="slidenum">
              <a:rPr lang="nl-NL" smtClean="0"/>
              <a:t>‹nr.›</a:t>
            </a:fld>
            <a:endParaRPr lang="nl-NL"/>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nl-NL"/>
              <a:t>Klik om de stijl te bewerken</a:t>
            </a:r>
            <a:endParaRPr lang="en-US"/>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nl-NL"/>
              <a:t>Klik om de stijl te bewerken</a:t>
            </a:r>
            <a:endParaRPr lang="en-US"/>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0E196C72-2D75-481B-A5CF-DF14C74DF9CB}" type="datetime1">
              <a:rPr lang="nl-NL" smtClean="0"/>
              <a:t>8-1-2024</a:t>
            </a:fld>
            <a:endParaRPr lang="nl-NL"/>
          </a:p>
        </p:txBody>
      </p:sp>
      <p:sp>
        <p:nvSpPr>
          <p:cNvPr id="6" name="Footer Placeholder 5"/>
          <p:cNvSpPr>
            <a:spLocks noGrp="1"/>
          </p:cNvSpPr>
          <p:nvPr>
            <p:ph type="ftr" sz="quarter" idx="11"/>
          </p:nvPr>
        </p:nvSpPr>
        <p:spPr/>
        <p:txBody>
          <a:bodyPr/>
          <a:lstStyle/>
          <a:p>
            <a:r>
              <a:rPr lang="nl-NL"/>
              <a:t>BS De Fonkeling</a:t>
            </a:r>
          </a:p>
        </p:txBody>
      </p:sp>
      <p:sp>
        <p:nvSpPr>
          <p:cNvPr id="7" name="Slide Number Placeholder 6"/>
          <p:cNvSpPr>
            <a:spLocks noGrp="1"/>
          </p:cNvSpPr>
          <p:nvPr>
            <p:ph type="sldNum" sz="quarter" idx="12"/>
          </p:nvPr>
        </p:nvSpPr>
        <p:spPr/>
        <p:txBody>
          <a:bodyPr/>
          <a:lstStyle/>
          <a:p>
            <a:fld id="{7E275667-0719-493E-BF16-2EA410DF8B2A}" type="slidenum">
              <a:rPr lang="nl-NL" smtClean="0"/>
              <a:t>‹nr.›</a:t>
            </a:fld>
            <a:endParaRPr lang="nl-NL"/>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nl-NL"/>
              <a:t>Klik om de stijl te bewerken</a:t>
            </a:r>
            <a:endParaRPr lang="en-US"/>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8557143-9089-4DEA-AA88-C22F8DA7CC05}" type="datetime1">
              <a:rPr lang="nl-NL" smtClean="0"/>
              <a:t>8-1-2024</a:t>
            </a:fld>
            <a:endParaRPr lang="nl-NL"/>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nl-NL"/>
              <a:t>BS De Fonkeling</a:t>
            </a: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E275667-0719-493E-BF16-2EA410DF8B2A}" type="slidenum">
              <a:rPr lang="nl-NL" smtClean="0"/>
              <a:t>‹nr.›</a:t>
            </a:fld>
            <a:endParaRPr lang="nl-NL"/>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hf sldNum="0"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hyperlink" Target="mailto:algemeen.bsdefonkeling@saamscholen.n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hyperlink" Target="mailto:tomvandecamp@saamscholen.nl" TargetMode="External"/><Relationship Id="rId5" Type="http://schemas.openxmlformats.org/officeDocument/2006/relationships/hyperlink" Target="mailto:ellenloeffen@saamscholen.nl"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676979" y="738238"/>
            <a:ext cx="7790040" cy="1473200"/>
          </a:xfrm>
        </p:spPr>
        <p:txBody>
          <a:bodyPr vert="horz" lIns="91440" tIns="45720" rIns="91440" bIns="45720" rtlCol="0" anchor="t">
            <a:normAutofit lnSpcReduction="10000"/>
          </a:bodyPr>
          <a:lstStyle/>
          <a:p>
            <a:r>
              <a:rPr lang="nl-NL" sz="4400" b="1">
                <a:solidFill>
                  <a:srgbClr val="7F7F7F"/>
                </a:solidFill>
              </a:rPr>
              <a:t>De Fonkeling:</a:t>
            </a:r>
          </a:p>
          <a:p>
            <a:r>
              <a:rPr lang="nl-NL" sz="4400" b="1">
                <a:solidFill>
                  <a:srgbClr val="7F7F7F"/>
                </a:solidFill>
              </a:rPr>
              <a:t>Eén school, twee stromingen</a:t>
            </a:r>
          </a:p>
        </p:txBody>
      </p:sp>
      <p:pic>
        <p:nvPicPr>
          <p:cNvPr id="7" name="Afbeelding 6"/>
          <p:cNvPicPr/>
          <p:nvPr/>
        </p:nvPicPr>
        <p:blipFill>
          <a:blip r:embed="rId5">
            <a:extLst>
              <a:ext uri="{28A0092B-C50C-407E-A947-70E740481C1C}">
                <a14:useLocalDpi xmlns:a14="http://schemas.microsoft.com/office/drawing/2010/main" val="0"/>
              </a:ext>
            </a:extLst>
          </a:blip>
          <a:srcRect/>
          <a:stretch>
            <a:fillRect/>
          </a:stretch>
        </p:blipFill>
        <p:spPr bwMode="auto">
          <a:xfrm>
            <a:off x="2769472" y="5791200"/>
            <a:ext cx="3467100" cy="904875"/>
          </a:xfrm>
          <a:prstGeom prst="rect">
            <a:avLst/>
          </a:prstGeom>
          <a:noFill/>
          <a:ln>
            <a:noFill/>
          </a:ln>
        </p:spPr>
      </p:pic>
      <p:pic>
        <p:nvPicPr>
          <p:cNvPr id="1026" name="Picture 2" descr="Fonkeling">
            <a:extLst>
              <a:ext uri="{FF2B5EF4-FFF2-40B4-BE49-F238E27FC236}">
                <a16:creationId xmlns:a16="http://schemas.microsoft.com/office/drawing/2014/main" id="{19D2EDB2-6017-4FCC-9997-F9F17F625F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705"/>
          <a:stretch/>
        </p:blipFill>
        <p:spPr bwMode="auto">
          <a:xfrm>
            <a:off x="437605" y="2984550"/>
            <a:ext cx="8268789" cy="2397076"/>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300D6035-0F8E-4294-8889-26CDCBCA7E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53402023"/>
      </p:ext>
    </p:extLst>
  </p:cSld>
  <p:clrMapOvr>
    <a:masterClrMapping/>
  </p:clrMapOvr>
  <p:transition spd="slow" advTm="3641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voettekst 5"/>
          <p:cNvSpPr>
            <a:spLocks noGrp="1"/>
          </p:cNvSpPr>
          <p:nvPr>
            <p:ph type="ftr" sz="quarter" idx="11"/>
          </p:nvPr>
        </p:nvSpPr>
        <p:spPr/>
        <p:txBody>
          <a:bodyPr/>
          <a:lstStyle/>
          <a:p>
            <a:r>
              <a:rPr lang="nl-NL"/>
              <a:t>BS De Fonkeling</a:t>
            </a:r>
          </a:p>
        </p:txBody>
      </p:sp>
      <p:sp>
        <p:nvSpPr>
          <p:cNvPr id="3" name="Titel 2"/>
          <p:cNvSpPr>
            <a:spLocks noGrp="1"/>
          </p:cNvSpPr>
          <p:nvPr>
            <p:ph type="title"/>
          </p:nvPr>
        </p:nvSpPr>
        <p:spPr/>
        <p:txBody>
          <a:bodyPr/>
          <a:lstStyle/>
          <a:p>
            <a:r>
              <a:rPr lang="nl-NL"/>
              <a:t>Samenvattend</a:t>
            </a:r>
          </a:p>
        </p:txBody>
      </p:sp>
      <p:sp>
        <p:nvSpPr>
          <p:cNvPr id="2" name="Tijdelijke aanduiding voor inhoud 1"/>
          <p:cNvSpPr>
            <a:spLocks noGrp="1"/>
          </p:cNvSpPr>
          <p:nvPr>
            <p:ph idx="1"/>
          </p:nvPr>
        </p:nvSpPr>
        <p:spPr>
          <a:xfrm>
            <a:off x="457200" y="1285620"/>
            <a:ext cx="8229600" cy="1117438"/>
          </a:xfrm>
        </p:spPr>
        <p:txBody>
          <a:bodyPr vert="horz" lIns="91440" tIns="45720" rIns="91440" bIns="45720" rtlCol="0" anchor="t">
            <a:normAutofit/>
          </a:bodyPr>
          <a:lstStyle/>
          <a:p>
            <a:pPr marL="0" indent="0" algn="ctr">
              <a:buNone/>
            </a:pPr>
            <a:r>
              <a:rPr lang="nl-NL">
                <a:solidFill>
                  <a:schemeClr val="tx1">
                    <a:lumMod val="65000"/>
                    <a:lumOff val="35000"/>
                  </a:schemeClr>
                </a:solidFill>
              </a:rPr>
              <a:t>De Fonkeling</a:t>
            </a:r>
          </a:p>
          <a:p>
            <a:pPr marL="0" indent="0" algn="ctr">
              <a:buNone/>
            </a:pPr>
            <a:r>
              <a:rPr lang="nl-NL">
                <a:solidFill>
                  <a:schemeClr val="tx1">
                    <a:lumMod val="65000"/>
                    <a:lumOff val="35000"/>
                  </a:schemeClr>
                </a:solidFill>
              </a:rPr>
              <a:t>Eerste of Tweede Stroming</a:t>
            </a:r>
          </a:p>
        </p:txBody>
      </p:sp>
      <p:cxnSp>
        <p:nvCxnSpPr>
          <p:cNvPr id="8" name="AutoShape 11"/>
          <p:cNvCxnSpPr>
            <a:cxnSpLocks noChangeShapeType="1"/>
          </p:cNvCxnSpPr>
          <p:nvPr/>
        </p:nvCxnSpPr>
        <p:spPr bwMode="auto">
          <a:xfrm flipH="1" flipV="1">
            <a:off x="2833937" y="4581403"/>
            <a:ext cx="1065747" cy="1009281"/>
          </a:xfrm>
          <a:prstGeom prst="straightConnector1">
            <a:avLst/>
          </a:prstGeom>
          <a:noFill/>
          <a:ln w="41275">
            <a:solidFill>
              <a:srgbClr val="00B0F0"/>
            </a:solidFill>
            <a:round/>
            <a:headEnd/>
            <a:tailEnd type="triangle" w="med" len="med"/>
          </a:ln>
          <a:extLst>
            <a:ext uri="{909E8E84-426E-40DD-AFC4-6F175D3DCCD1}">
              <a14:hiddenFill xmlns:a14="http://schemas.microsoft.com/office/drawing/2010/main">
                <a:noFill/>
              </a14:hiddenFill>
            </a:ext>
          </a:extLst>
        </p:spPr>
      </p:cxnSp>
      <p:cxnSp>
        <p:nvCxnSpPr>
          <p:cNvPr id="9" name="AutoShape 10"/>
          <p:cNvCxnSpPr>
            <a:cxnSpLocks noChangeShapeType="1"/>
          </p:cNvCxnSpPr>
          <p:nvPr/>
        </p:nvCxnSpPr>
        <p:spPr bwMode="auto">
          <a:xfrm flipV="1">
            <a:off x="5292080" y="4659480"/>
            <a:ext cx="1089135" cy="941904"/>
          </a:xfrm>
          <a:prstGeom prst="straightConnector1">
            <a:avLst/>
          </a:prstGeom>
          <a:noFill/>
          <a:ln w="41275">
            <a:solidFill>
              <a:srgbClr val="00B0F0"/>
            </a:solidFill>
            <a:round/>
            <a:headEnd/>
            <a:tailEnd type="triangle" w="med" len="med"/>
          </a:ln>
          <a:extLst>
            <a:ext uri="{909E8E84-426E-40DD-AFC4-6F175D3DCCD1}">
              <a14:hiddenFill xmlns:a14="http://schemas.microsoft.com/office/drawing/2010/main">
                <a:noFill/>
              </a14:hiddenFill>
            </a:ext>
          </a:extLst>
        </p:spPr>
      </p:cxnSp>
      <p:pic>
        <p:nvPicPr>
          <p:cNvPr id="10" name="Afbeelding 7" descr="ES.jpg">
            <a:extLst>
              <a:ext uri="{FF2B5EF4-FFF2-40B4-BE49-F238E27FC236}">
                <a16:creationId xmlns:a16="http://schemas.microsoft.com/office/drawing/2014/main" id="{C6741262-B1EB-4249-9A6C-41FF72A565CA}"/>
              </a:ext>
            </a:extLst>
          </p:cNvPr>
          <p:cNvPicPr>
            <a:picLocks noChangeAspect="1"/>
          </p:cNvPicPr>
          <p:nvPr/>
        </p:nvPicPr>
        <p:blipFill>
          <a:blip r:embed="rId5"/>
          <a:stretch>
            <a:fillRect/>
          </a:stretch>
        </p:blipFill>
        <p:spPr>
          <a:xfrm>
            <a:off x="624008" y="2403058"/>
            <a:ext cx="3880277" cy="1941501"/>
          </a:xfrm>
          <a:prstGeom prst="rect">
            <a:avLst/>
          </a:prstGeom>
        </p:spPr>
      </p:pic>
      <p:pic>
        <p:nvPicPr>
          <p:cNvPr id="11" name="Afbeelding 9" descr="TS.jpg">
            <a:extLst>
              <a:ext uri="{FF2B5EF4-FFF2-40B4-BE49-F238E27FC236}">
                <a16:creationId xmlns:a16="http://schemas.microsoft.com/office/drawing/2014/main" id="{50107457-2102-4391-90AE-A25A8AD2078D}"/>
              </a:ext>
            </a:extLst>
          </p:cNvPr>
          <p:cNvPicPr>
            <a:picLocks noChangeAspect="1"/>
          </p:cNvPicPr>
          <p:nvPr/>
        </p:nvPicPr>
        <p:blipFill>
          <a:blip r:embed="rId6"/>
          <a:stretch>
            <a:fillRect/>
          </a:stretch>
        </p:blipFill>
        <p:spPr>
          <a:xfrm>
            <a:off x="4778594" y="2403058"/>
            <a:ext cx="3907586" cy="1947187"/>
          </a:xfrm>
          <a:prstGeom prst="rect">
            <a:avLst/>
          </a:prstGeom>
        </p:spPr>
      </p:pic>
      <p:sp>
        <p:nvSpPr>
          <p:cNvPr id="7" name="Rechthoek 6"/>
          <p:cNvSpPr/>
          <p:nvPr/>
        </p:nvSpPr>
        <p:spPr>
          <a:xfrm>
            <a:off x="2286000" y="4654238"/>
            <a:ext cx="4572000" cy="1969770"/>
          </a:xfrm>
          <a:prstGeom prst="rect">
            <a:avLst/>
          </a:prstGeom>
        </p:spPr>
        <p:txBody>
          <a:bodyPr>
            <a:spAutoFit/>
          </a:bodyPr>
          <a:lstStyle/>
          <a:p>
            <a:pPr algn="ctr"/>
            <a:endParaRPr lang="nl-NL">
              <a:solidFill>
                <a:schemeClr val="tx1">
                  <a:lumMod val="65000"/>
                  <a:lumOff val="35000"/>
                </a:schemeClr>
              </a:solidFill>
            </a:endParaRPr>
          </a:p>
          <a:p>
            <a:pPr algn="ctr"/>
            <a:endParaRPr lang="nl-NL" sz="800">
              <a:solidFill>
                <a:schemeClr val="tx1">
                  <a:lumMod val="65000"/>
                  <a:lumOff val="35000"/>
                </a:schemeClr>
              </a:solidFill>
            </a:endParaRPr>
          </a:p>
          <a:p>
            <a:pPr algn="ctr"/>
            <a:r>
              <a:rPr lang="nl-NL" sz="2400">
                <a:solidFill>
                  <a:schemeClr val="tx1">
                    <a:lumMod val="65000"/>
                    <a:lumOff val="35000"/>
                  </a:schemeClr>
                </a:solidFill>
              </a:rPr>
              <a:t>Keuze!</a:t>
            </a:r>
            <a:br>
              <a:rPr lang="nl-NL" sz="2400">
                <a:solidFill>
                  <a:schemeClr val="tx1">
                    <a:lumMod val="65000"/>
                    <a:lumOff val="35000"/>
                  </a:schemeClr>
                </a:solidFill>
                <a:cs typeface="+mn-ea"/>
              </a:rPr>
            </a:br>
            <a:br>
              <a:rPr lang="nl-NL" sz="2400">
                <a:solidFill>
                  <a:schemeClr val="tx1">
                    <a:lumMod val="65000"/>
                    <a:lumOff val="35000"/>
                  </a:schemeClr>
                </a:solidFill>
                <a:cs typeface="+mn-ea"/>
              </a:rPr>
            </a:br>
            <a:r>
              <a:rPr lang="nl-NL" sz="2400">
                <a:solidFill>
                  <a:schemeClr val="tx1">
                    <a:lumMod val="65000"/>
                    <a:lumOff val="35000"/>
                  </a:schemeClr>
                </a:solidFill>
              </a:rPr>
              <a:t>Gewoon goed onderwijs, </a:t>
            </a:r>
            <a:br>
              <a:rPr lang="nl-NL" sz="2400">
                <a:solidFill>
                  <a:schemeClr val="tx1">
                    <a:lumMod val="65000"/>
                    <a:lumOff val="35000"/>
                  </a:schemeClr>
                </a:solidFill>
                <a:cs typeface="+mn-ea"/>
              </a:rPr>
            </a:br>
            <a:r>
              <a:rPr lang="nl-NL" sz="2400">
                <a:solidFill>
                  <a:schemeClr val="tx1">
                    <a:lumMod val="65000"/>
                    <a:lumOff val="35000"/>
                  </a:schemeClr>
                </a:solidFill>
              </a:rPr>
              <a:t>elk op ‘eigen wijze’ georganiseerd</a:t>
            </a:r>
          </a:p>
        </p:txBody>
      </p:sp>
      <p:pic>
        <p:nvPicPr>
          <p:cNvPr id="5" name="Audio 4">
            <a:hlinkClick r:id="" action="ppaction://media"/>
            <a:extLst>
              <a:ext uri="{FF2B5EF4-FFF2-40B4-BE49-F238E27FC236}">
                <a16:creationId xmlns:a16="http://schemas.microsoft.com/office/drawing/2014/main" id="{F3C921DD-FAF2-4247-A79B-9AA1EA1710A9}"/>
              </a:ext>
            </a:extLst>
          </p:cNvPr>
          <p:cNvPicPr>
            <a:picLocks noChangeAspect="1"/>
          </p:cNvPicPr>
          <p:nvPr>
            <a:audioFile r:link="rId1"/>
            <p:extLst>
              <p:ext uri="{DAA4B4D4-6D71-4841-9C94-3DE7FCFB9230}">
                <p14:media xmlns:p14="http://schemas.microsoft.com/office/powerpoint/2010/main" r:embed="rId2">
                  <p14:trim st="1983" end="1230.721"/>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70127684"/>
      </p:ext>
    </p:extLst>
  </p:cSld>
  <p:clrMapOvr>
    <a:masterClrMapping/>
  </p:clrMapOvr>
  <p:transition spd="slow" advTm="1582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a:t>BS De Fonkeling</a:t>
            </a:r>
          </a:p>
        </p:txBody>
      </p:sp>
      <p:sp>
        <p:nvSpPr>
          <p:cNvPr id="3" name="Titel 2"/>
          <p:cNvSpPr>
            <a:spLocks noGrp="1"/>
          </p:cNvSpPr>
          <p:nvPr>
            <p:ph type="title"/>
          </p:nvPr>
        </p:nvSpPr>
        <p:spPr/>
        <p:txBody>
          <a:bodyPr>
            <a:normAutofit/>
          </a:bodyPr>
          <a:lstStyle/>
          <a:p>
            <a:r>
              <a:rPr lang="nl-NL"/>
              <a:t>Open ochtend</a:t>
            </a:r>
          </a:p>
        </p:txBody>
      </p:sp>
      <p:sp>
        <p:nvSpPr>
          <p:cNvPr id="2" name="Tijdelijke aanduiding voor inhoud 1"/>
          <p:cNvSpPr>
            <a:spLocks noGrp="1"/>
          </p:cNvSpPr>
          <p:nvPr>
            <p:ph idx="1"/>
          </p:nvPr>
        </p:nvSpPr>
        <p:spPr>
          <a:xfrm>
            <a:off x="457200" y="1989138"/>
            <a:ext cx="8220124" cy="4386262"/>
          </a:xfrm>
        </p:spPr>
        <p:txBody>
          <a:bodyPr vert="horz" lIns="91440" tIns="45720" rIns="91440" bIns="45720" rtlCol="0" anchor="t">
            <a:normAutofit fontScale="85000" lnSpcReduction="20000"/>
          </a:bodyPr>
          <a:lstStyle/>
          <a:p>
            <a:pPr marL="0" indent="0" algn="ctr">
              <a:lnSpc>
                <a:spcPct val="120000"/>
              </a:lnSpc>
              <a:buNone/>
            </a:pPr>
            <a:r>
              <a:rPr lang="nl-NL" sz="2800">
                <a:solidFill>
                  <a:schemeClr val="tx1">
                    <a:lumMod val="65000"/>
                    <a:lumOff val="35000"/>
                  </a:schemeClr>
                </a:solidFill>
              </a:rPr>
              <a:t>Wij nodigen u van harte uit om tijdens de open ochtenden te komen kijken op de Eerste en Tweede Stroming. </a:t>
            </a:r>
          </a:p>
          <a:p>
            <a:pPr marL="0" indent="0" algn="ctr">
              <a:lnSpc>
                <a:spcPct val="120000"/>
              </a:lnSpc>
              <a:buNone/>
            </a:pPr>
            <a:r>
              <a:rPr lang="nl-NL" sz="2800">
                <a:solidFill>
                  <a:schemeClr val="tx1">
                    <a:lumMod val="65000"/>
                    <a:lumOff val="35000"/>
                  </a:schemeClr>
                </a:solidFill>
              </a:rPr>
              <a:t>Wanneer de ze gepland staan, ziet u in de kalender op de website.</a:t>
            </a:r>
          </a:p>
          <a:p>
            <a:pPr marL="0" indent="0" algn="ctr">
              <a:lnSpc>
                <a:spcPct val="120000"/>
              </a:lnSpc>
              <a:buNone/>
            </a:pPr>
            <a:endParaRPr lang="nl-NL" sz="2800" i="1">
              <a:solidFill>
                <a:schemeClr val="tx1">
                  <a:lumMod val="65000"/>
                  <a:lumOff val="35000"/>
                </a:schemeClr>
              </a:solidFill>
            </a:endParaRPr>
          </a:p>
          <a:p>
            <a:pPr marL="0" indent="0" algn="ctr">
              <a:lnSpc>
                <a:spcPct val="120000"/>
              </a:lnSpc>
              <a:buNone/>
            </a:pPr>
            <a:r>
              <a:rPr lang="nl-NL" sz="2800" i="1">
                <a:solidFill>
                  <a:schemeClr val="tx1">
                    <a:lumMod val="65000"/>
                    <a:lumOff val="35000"/>
                  </a:schemeClr>
                </a:solidFill>
              </a:rPr>
              <a:t>U kunt zich hiervoor inschrijven door een mail te sturen naar </a:t>
            </a:r>
            <a:r>
              <a:rPr lang="nl-NL" sz="2800" i="1" u="sng">
                <a:solidFill>
                  <a:srgbClr val="0000FF"/>
                </a:solidFill>
                <a:effectLst/>
                <a:latin typeface="Candara" panose="020E0502030303020204" pitchFamily="34" charset="0"/>
                <a:ea typeface="Calibri" panose="020F0502020204030204" pitchFamily="34" charset="0"/>
                <a:hlinkClick r:id="rId5"/>
              </a:rPr>
              <a:t>algemeen.bsdefonkeling@saamscholen.nl</a:t>
            </a:r>
            <a:endParaRPr lang="nl-NL" sz="2800" i="1">
              <a:effectLst/>
              <a:latin typeface="Candara" panose="020E0502030303020204" pitchFamily="34" charset="0"/>
              <a:ea typeface="Calibri" panose="020F0502020204030204" pitchFamily="34" charset="0"/>
            </a:endParaRPr>
          </a:p>
          <a:p>
            <a:pPr marL="0" indent="0" algn="ctr">
              <a:lnSpc>
                <a:spcPct val="120000"/>
              </a:lnSpc>
              <a:buNone/>
            </a:pPr>
            <a:endParaRPr lang="nl-NL" sz="3200" i="1">
              <a:solidFill>
                <a:schemeClr val="tx1">
                  <a:lumMod val="65000"/>
                  <a:lumOff val="35000"/>
                </a:schemeClr>
              </a:solidFill>
            </a:endParaRPr>
          </a:p>
          <a:p>
            <a:pPr marL="0" indent="0" algn="ctr">
              <a:lnSpc>
                <a:spcPct val="110000"/>
              </a:lnSpc>
              <a:buNone/>
            </a:pPr>
            <a:r>
              <a:rPr lang="nl-NL" sz="2000" i="1">
                <a:solidFill>
                  <a:schemeClr val="tx1">
                    <a:lumMod val="65000"/>
                    <a:lumOff val="35000"/>
                  </a:schemeClr>
                </a:solidFill>
              </a:rPr>
              <a:t>Meer informatie, onze schoolgids en het aanmeldformulier</a:t>
            </a:r>
          </a:p>
          <a:p>
            <a:pPr marL="0" indent="0" algn="ctr">
              <a:lnSpc>
                <a:spcPct val="110000"/>
              </a:lnSpc>
              <a:buNone/>
            </a:pPr>
            <a:r>
              <a:rPr lang="nl-NL" sz="2000" i="1">
                <a:solidFill>
                  <a:schemeClr val="tx1">
                    <a:lumMod val="65000"/>
                    <a:lumOff val="35000"/>
                  </a:schemeClr>
                </a:solidFill>
              </a:rPr>
              <a:t>zijn te vinden op onze website: </a:t>
            </a:r>
            <a:endParaRPr lang="nl-NL">
              <a:solidFill>
                <a:schemeClr val="tx1">
                  <a:lumMod val="65000"/>
                  <a:lumOff val="35000"/>
                </a:schemeClr>
              </a:solidFill>
            </a:endParaRPr>
          </a:p>
          <a:p>
            <a:pPr marL="0" indent="0" algn="ctr">
              <a:lnSpc>
                <a:spcPct val="110000"/>
              </a:lnSpc>
              <a:buNone/>
            </a:pPr>
            <a:r>
              <a:rPr lang="nl-NL" sz="2000" i="1">
                <a:solidFill>
                  <a:schemeClr val="tx1">
                    <a:lumMod val="65000"/>
                    <a:lumOff val="35000"/>
                  </a:schemeClr>
                </a:solidFill>
              </a:rPr>
              <a:t>www.defonkeling.nl</a:t>
            </a:r>
            <a:endParaRPr lang="nl-NL">
              <a:solidFill>
                <a:schemeClr val="tx1">
                  <a:lumMod val="65000"/>
                  <a:lumOff val="35000"/>
                </a:schemeClr>
              </a:solidFill>
            </a:endParaRPr>
          </a:p>
        </p:txBody>
      </p:sp>
      <p:pic>
        <p:nvPicPr>
          <p:cNvPr id="8" name="Audio 7">
            <a:hlinkClick r:id="" action="ppaction://media"/>
            <a:extLst>
              <a:ext uri="{FF2B5EF4-FFF2-40B4-BE49-F238E27FC236}">
                <a16:creationId xmlns:a16="http://schemas.microsoft.com/office/drawing/2014/main" id="{421D56BB-F495-4646-A926-9B26A171A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1391438"/>
      </p:ext>
    </p:extLst>
  </p:cSld>
  <p:clrMapOvr>
    <a:masterClrMapping/>
  </p:clrMapOvr>
  <p:transition spd="slow" advTm="2241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5758"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r>
              <a:rPr lang="nl-NL"/>
              <a:t>BS De Fonkeling</a:t>
            </a:r>
          </a:p>
        </p:txBody>
      </p:sp>
      <p:sp>
        <p:nvSpPr>
          <p:cNvPr id="3" name="Titel 2"/>
          <p:cNvSpPr>
            <a:spLocks noGrp="1"/>
          </p:cNvSpPr>
          <p:nvPr>
            <p:ph type="title"/>
          </p:nvPr>
        </p:nvSpPr>
        <p:spPr/>
        <p:txBody>
          <a:bodyPr/>
          <a:lstStyle/>
          <a:p>
            <a:r>
              <a:rPr lang="nl-NL"/>
              <a:t>Aanmeldprocedure</a:t>
            </a:r>
          </a:p>
        </p:txBody>
      </p:sp>
      <p:sp>
        <p:nvSpPr>
          <p:cNvPr id="2" name="Tijdelijke aanduiding voor inhoud 1"/>
          <p:cNvSpPr>
            <a:spLocks noGrp="1"/>
          </p:cNvSpPr>
          <p:nvPr>
            <p:ph idx="1"/>
          </p:nvPr>
        </p:nvSpPr>
        <p:spPr>
          <a:xfrm>
            <a:off x="484507" y="2322429"/>
            <a:ext cx="8229600" cy="3226516"/>
          </a:xfrm>
        </p:spPr>
        <p:txBody>
          <a:bodyPr vert="horz" lIns="91440" tIns="45720" rIns="91440" bIns="45720" rtlCol="0" anchor="t">
            <a:normAutofit/>
          </a:bodyPr>
          <a:lstStyle/>
          <a:p>
            <a:pPr>
              <a:buClr>
                <a:srgbClr val="FFC000"/>
              </a:buClr>
              <a:buFont typeface="Wingdings" panose="05000000000000000000" pitchFamily="2" charset="2"/>
              <a:buChar char="§"/>
            </a:pPr>
            <a:r>
              <a:rPr lang="nl-NL">
                <a:solidFill>
                  <a:schemeClr val="tx1">
                    <a:lumMod val="65000"/>
                    <a:lumOff val="35000"/>
                  </a:schemeClr>
                </a:solidFill>
              </a:rPr>
              <a:t>Aanmeldformulier graag inleveren </a:t>
            </a:r>
            <a:r>
              <a:rPr lang="nl-NL" b="1">
                <a:solidFill>
                  <a:schemeClr val="tx1">
                    <a:lumMod val="65000"/>
                    <a:lumOff val="35000"/>
                  </a:schemeClr>
                </a:solidFill>
              </a:rPr>
              <a:t>vóór 15 maart </a:t>
            </a:r>
            <a:r>
              <a:rPr lang="nl-NL">
                <a:solidFill>
                  <a:schemeClr val="tx1">
                    <a:lumMod val="65000"/>
                    <a:lumOff val="35000"/>
                  </a:schemeClr>
                </a:solidFill>
              </a:rPr>
              <a:t>bij administratie of op gewenste locatie:</a:t>
            </a:r>
          </a:p>
          <a:p>
            <a:pPr marL="0" indent="0">
              <a:buNone/>
            </a:pPr>
            <a:r>
              <a:rPr lang="nl-NL" sz="1400">
                <a:solidFill>
                  <a:schemeClr val="tx1">
                    <a:lumMod val="65000"/>
                    <a:lumOff val="35000"/>
                  </a:schemeClr>
                </a:solidFill>
              </a:rPr>
              <a:t>Eerste Stroming: Knolgroenveld 1 (hoofgebouw) / Tweede Stroming: Landbouwlaan 154 (schoolwoningen)</a:t>
            </a:r>
          </a:p>
          <a:p>
            <a:pPr>
              <a:buClr>
                <a:srgbClr val="FFC000"/>
              </a:buClr>
              <a:buFont typeface="Wingdings" panose="05000000000000000000" pitchFamily="2" charset="2"/>
              <a:buChar char="§"/>
            </a:pPr>
            <a:r>
              <a:rPr lang="nl-NL">
                <a:solidFill>
                  <a:schemeClr val="tx1">
                    <a:lumMod val="65000"/>
                    <a:lumOff val="35000"/>
                  </a:schemeClr>
                </a:solidFill>
              </a:rPr>
              <a:t>Uitnodiging voor een intakegesprek (10 schoolweken voor startdatum)</a:t>
            </a:r>
          </a:p>
          <a:p>
            <a:pPr>
              <a:buClr>
                <a:srgbClr val="FFC000"/>
              </a:buClr>
              <a:buFont typeface="Wingdings" panose="05000000000000000000" pitchFamily="2" charset="2"/>
              <a:buChar char="§"/>
            </a:pPr>
            <a:r>
              <a:rPr lang="nl-NL">
                <a:solidFill>
                  <a:schemeClr val="tx1">
                    <a:lumMod val="65000"/>
                    <a:lumOff val="35000"/>
                  </a:schemeClr>
                </a:solidFill>
              </a:rPr>
              <a:t>Uitnodiging voor kennismakingsmiddag (oefendagen bespreken)</a:t>
            </a:r>
          </a:p>
          <a:p>
            <a:pPr marL="0" indent="0">
              <a:buNone/>
            </a:pPr>
            <a:endParaRPr lang="nl-NL">
              <a:solidFill>
                <a:schemeClr val="tx1"/>
              </a:solidFill>
            </a:endParaRPr>
          </a:p>
          <a:p>
            <a:pPr marL="0" indent="0">
              <a:buNone/>
            </a:pPr>
            <a:endParaRPr lang="nl-NL">
              <a:solidFill>
                <a:schemeClr val="tx1"/>
              </a:solidFill>
            </a:endParaRPr>
          </a:p>
        </p:txBody>
      </p:sp>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5819" y="5042258"/>
            <a:ext cx="2097375" cy="1573031"/>
          </a:xfrm>
          <a:prstGeom prst="rect">
            <a:avLst/>
          </a:prstGeom>
          <a:ln>
            <a:noFill/>
          </a:ln>
          <a:effectLst>
            <a:softEdge rad="112500"/>
          </a:effectLst>
        </p:spPr>
      </p:pic>
      <p:pic>
        <p:nvPicPr>
          <p:cNvPr id="11" name="Audio 10">
            <a:hlinkClick r:id="" action="ppaction://media"/>
            <a:extLst>
              <a:ext uri="{FF2B5EF4-FFF2-40B4-BE49-F238E27FC236}">
                <a16:creationId xmlns:a16="http://schemas.microsoft.com/office/drawing/2014/main" id="{EBE19090-1A6C-4021-948C-E2E6C1CB9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52053804"/>
      </p:ext>
    </p:extLst>
  </p:cSld>
  <p:clrMapOvr>
    <a:masterClrMapping/>
  </p:clrMapOvr>
  <p:transition spd="slow" advTm="343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8788"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t>BS De Fonkeling</a:t>
            </a:r>
          </a:p>
        </p:txBody>
      </p:sp>
      <p:sp>
        <p:nvSpPr>
          <p:cNvPr id="4" name="Titel 3"/>
          <p:cNvSpPr>
            <a:spLocks noGrp="1"/>
          </p:cNvSpPr>
          <p:nvPr>
            <p:ph type="title"/>
          </p:nvPr>
        </p:nvSpPr>
        <p:spPr/>
        <p:txBody>
          <a:bodyPr/>
          <a:lstStyle/>
          <a:p>
            <a:r>
              <a:rPr lang="nl-NL" dirty="0"/>
              <a:t>Afsluiting</a:t>
            </a:r>
          </a:p>
        </p:txBody>
      </p:sp>
      <p:sp>
        <p:nvSpPr>
          <p:cNvPr id="2" name="Tijdelijke aanduiding voor inhoud 1"/>
          <p:cNvSpPr>
            <a:spLocks noGrp="1"/>
          </p:cNvSpPr>
          <p:nvPr>
            <p:ph idx="1"/>
          </p:nvPr>
        </p:nvSpPr>
        <p:spPr>
          <a:xfrm>
            <a:off x="872067" y="2017059"/>
            <a:ext cx="7408333" cy="4109103"/>
          </a:xfrm>
        </p:spPr>
        <p:txBody>
          <a:bodyPr>
            <a:normAutofit fontScale="92500" lnSpcReduction="10000"/>
          </a:bodyPr>
          <a:lstStyle/>
          <a:p>
            <a:pPr marL="0" indent="0" algn="ctr">
              <a:buNone/>
            </a:pPr>
            <a:r>
              <a:rPr lang="nl-NL" dirty="0">
                <a:solidFill>
                  <a:schemeClr val="tx1">
                    <a:lumMod val="65000"/>
                    <a:lumOff val="35000"/>
                  </a:schemeClr>
                </a:solidFill>
              </a:rPr>
              <a:t>Hartelijk dank voor uw interesse in De Fonkeling!</a:t>
            </a:r>
          </a:p>
          <a:p>
            <a:pPr marL="0" indent="0" algn="ctr">
              <a:buNone/>
            </a:pPr>
            <a:endParaRPr lang="nl-NL" dirty="0">
              <a:solidFill>
                <a:schemeClr val="tx1">
                  <a:lumMod val="65000"/>
                  <a:lumOff val="35000"/>
                </a:schemeClr>
              </a:solidFill>
            </a:endParaRPr>
          </a:p>
          <a:p>
            <a:pPr marL="0" indent="0" algn="ctr">
              <a:buNone/>
            </a:pPr>
            <a:r>
              <a:rPr lang="nl-NL" dirty="0">
                <a:solidFill>
                  <a:schemeClr val="tx1">
                    <a:lumMod val="65000"/>
                    <a:lumOff val="35000"/>
                  </a:schemeClr>
                </a:solidFill>
              </a:rPr>
              <a:t>Mocht u vragen hebben, kunt u contact opnemen met: </a:t>
            </a:r>
          </a:p>
          <a:p>
            <a:pPr marL="0" indent="0" algn="ctr">
              <a:buNone/>
            </a:pPr>
            <a:endParaRPr lang="nl-NL" dirty="0">
              <a:solidFill>
                <a:schemeClr val="tx1">
                  <a:lumMod val="65000"/>
                  <a:lumOff val="35000"/>
                </a:schemeClr>
              </a:solidFill>
            </a:endParaRPr>
          </a:p>
          <a:p>
            <a:pPr marL="0" indent="0" algn="ctr">
              <a:buNone/>
            </a:pPr>
            <a:r>
              <a:rPr lang="nl-NL" dirty="0">
                <a:solidFill>
                  <a:schemeClr val="tx1">
                    <a:lumMod val="65000"/>
                    <a:lumOff val="35000"/>
                  </a:schemeClr>
                </a:solidFill>
              </a:rPr>
              <a:t>Ellen Loeffen (ES): </a:t>
            </a:r>
          </a:p>
          <a:p>
            <a:pPr marL="0" indent="0" algn="ctr">
              <a:buNone/>
            </a:pPr>
            <a:r>
              <a:rPr lang="nl-NL" dirty="0">
                <a:solidFill>
                  <a:schemeClr val="tx1">
                    <a:lumMod val="65000"/>
                    <a:lumOff val="35000"/>
                  </a:schemeClr>
                </a:solidFill>
                <a:hlinkClick r:id="rId5"/>
              </a:rPr>
              <a:t>ellenloeffen@saamscholen.nl</a:t>
            </a:r>
            <a:endParaRPr lang="nl-NL" dirty="0">
              <a:solidFill>
                <a:schemeClr val="tx1">
                  <a:lumMod val="65000"/>
                  <a:lumOff val="35000"/>
                </a:schemeClr>
              </a:solidFill>
            </a:endParaRPr>
          </a:p>
          <a:p>
            <a:pPr marL="0" indent="0" algn="ctr">
              <a:buNone/>
            </a:pPr>
            <a:r>
              <a:rPr lang="nl-NL" dirty="0">
                <a:solidFill>
                  <a:schemeClr val="tx1">
                    <a:lumMod val="65000"/>
                    <a:lumOff val="35000"/>
                  </a:schemeClr>
                </a:solidFill>
              </a:rPr>
              <a:t>Tom van de Camp (TS): </a:t>
            </a:r>
          </a:p>
          <a:p>
            <a:pPr marL="0" indent="0" algn="ctr">
              <a:buNone/>
            </a:pPr>
            <a:r>
              <a:rPr lang="nl-NL" dirty="0">
                <a:solidFill>
                  <a:schemeClr val="tx1">
                    <a:lumMod val="65000"/>
                    <a:lumOff val="35000"/>
                  </a:schemeClr>
                </a:solidFill>
                <a:hlinkClick r:id="rId6"/>
              </a:rPr>
              <a:t>tomvandecamp@saamscholen.nl</a:t>
            </a:r>
            <a:endParaRPr lang="nl-NL" dirty="0">
              <a:solidFill>
                <a:schemeClr val="tx1">
                  <a:lumMod val="65000"/>
                  <a:lumOff val="35000"/>
                </a:schemeClr>
              </a:solidFill>
            </a:endParaRPr>
          </a:p>
          <a:p>
            <a:pPr marL="0" indent="0" algn="ctr">
              <a:buNone/>
            </a:pPr>
            <a:endParaRPr lang="nl-NL" dirty="0">
              <a:solidFill>
                <a:schemeClr val="tx1">
                  <a:lumMod val="65000"/>
                  <a:lumOff val="35000"/>
                </a:schemeClr>
              </a:solidFill>
            </a:endParaRPr>
          </a:p>
          <a:p>
            <a:pPr marL="0" indent="0" algn="ctr">
              <a:buNone/>
            </a:pPr>
            <a:r>
              <a:rPr lang="nl-NL" dirty="0">
                <a:solidFill>
                  <a:schemeClr val="tx1">
                    <a:lumMod val="65000"/>
                    <a:lumOff val="35000"/>
                  </a:schemeClr>
                </a:solidFill>
              </a:rPr>
              <a:t>U mag ook altijd telefonisch contact opnemen:</a:t>
            </a:r>
          </a:p>
          <a:p>
            <a:pPr marL="0" indent="0" algn="ctr">
              <a:buNone/>
            </a:pPr>
            <a:r>
              <a:rPr lang="nl-NL" dirty="0">
                <a:solidFill>
                  <a:schemeClr val="tx1">
                    <a:lumMod val="65000"/>
                    <a:lumOff val="35000"/>
                  </a:schemeClr>
                </a:solidFill>
              </a:rPr>
              <a:t>0412-401219</a:t>
            </a:r>
          </a:p>
        </p:txBody>
      </p:sp>
      <p:pic>
        <p:nvPicPr>
          <p:cNvPr id="6" name="Audio 5">
            <a:hlinkClick r:id="" action="ppaction://media"/>
            <a:extLst>
              <a:ext uri="{FF2B5EF4-FFF2-40B4-BE49-F238E27FC236}">
                <a16:creationId xmlns:a16="http://schemas.microsoft.com/office/drawing/2014/main" id="{FB8EBD80-AEE1-4B2C-9817-05ACC5A4B6BF}"/>
              </a:ext>
            </a:extLst>
          </p:cNvPr>
          <p:cNvPicPr>
            <a:picLocks noChangeAspect="1"/>
          </p:cNvPicPr>
          <p:nvPr>
            <a:audioFile r:link="rId1"/>
            <p:extLst>
              <p:ext uri="{DAA4B4D4-6D71-4841-9C94-3DE7FCFB9230}">
                <p14:media xmlns:p14="http://schemas.microsoft.com/office/powerpoint/2010/main" r:embed="rId2">
                  <p14:trim st="2068" end="2585.8866"/>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11678994"/>
      </p:ext>
    </p:extLst>
  </p:cSld>
  <p:clrMapOvr>
    <a:masterClrMapping/>
  </p:clrMapOvr>
  <p:transition spd="slow" advTm="2459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a:t>BS De Fonkeling</a:t>
            </a:r>
          </a:p>
        </p:txBody>
      </p:sp>
      <p:sp>
        <p:nvSpPr>
          <p:cNvPr id="14" name="Titel 2">
            <a:extLst>
              <a:ext uri="{FF2B5EF4-FFF2-40B4-BE49-F238E27FC236}">
                <a16:creationId xmlns:a16="http://schemas.microsoft.com/office/drawing/2014/main" id="{F1EFE721-ECF0-4896-8368-90E763897E93}"/>
              </a:ext>
            </a:extLst>
          </p:cNvPr>
          <p:cNvSpPr>
            <a:spLocks noGrp="1"/>
          </p:cNvSpPr>
          <p:nvPr>
            <p:ph type="title"/>
          </p:nvPr>
        </p:nvSpPr>
        <p:spPr>
          <a:xfrm>
            <a:off x="449166" y="314325"/>
            <a:ext cx="8429625" cy="1408044"/>
          </a:xfrm>
        </p:spPr>
        <p:txBody>
          <a:bodyPr/>
          <a:lstStyle/>
          <a:p>
            <a:r>
              <a:rPr lang="nl-NL"/>
              <a:t>Samenstelling team</a:t>
            </a:r>
          </a:p>
        </p:txBody>
      </p:sp>
      <p:sp>
        <p:nvSpPr>
          <p:cNvPr id="2" name="Tijdelijke aanduiding voor inhoud 1"/>
          <p:cNvSpPr>
            <a:spLocks noGrp="1"/>
          </p:cNvSpPr>
          <p:nvPr>
            <p:ph idx="1"/>
          </p:nvPr>
        </p:nvSpPr>
        <p:spPr>
          <a:xfrm>
            <a:off x="449166" y="2260654"/>
            <a:ext cx="8429624" cy="3451225"/>
          </a:xfrm>
        </p:spPr>
        <p:txBody>
          <a:bodyPr vert="horz" lIns="91440" tIns="45720" rIns="91440" bIns="45720" rtlCol="0" anchor="t">
            <a:normAutofit/>
          </a:bodyPr>
          <a:lstStyle/>
          <a:p>
            <a:pPr>
              <a:buClr>
                <a:srgbClr val="FF9900"/>
              </a:buClr>
              <a:buFont typeface="Wingdings" panose="05000000000000000000" pitchFamily="2" charset="2"/>
              <a:buChar char="§"/>
            </a:pPr>
            <a:r>
              <a:rPr lang="nl-NL">
                <a:solidFill>
                  <a:schemeClr val="tx1">
                    <a:lumMod val="65000"/>
                    <a:lumOff val="35000"/>
                  </a:schemeClr>
                </a:solidFill>
              </a:rPr>
              <a:t>Management Team</a:t>
            </a:r>
          </a:p>
          <a:p>
            <a:pPr>
              <a:buClr>
                <a:srgbClr val="FF9900"/>
              </a:buClr>
              <a:buFont typeface="Wingdings" panose="05000000000000000000" pitchFamily="2" charset="2"/>
              <a:buChar char="§"/>
            </a:pPr>
            <a:r>
              <a:rPr lang="nl-NL">
                <a:solidFill>
                  <a:schemeClr val="tx1">
                    <a:lumMod val="65000"/>
                    <a:lumOff val="35000"/>
                  </a:schemeClr>
                </a:solidFill>
              </a:rPr>
              <a:t>Leerkrachten / coaches</a:t>
            </a:r>
          </a:p>
          <a:p>
            <a:pPr>
              <a:buClr>
                <a:srgbClr val="FF9900"/>
              </a:buClr>
              <a:buFont typeface="Wingdings" panose="05000000000000000000" pitchFamily="2" charset="2"/>
              <a:buChar char="§"/>
            </a:pPr>
            <a:r>
              <a:rPr lang="nl-NL">
                <a:solidFill>
                  <a:schemeClr val="tx1">
                    <a:lumMod val="65000"/>
                    <a:lumOff val="35000"/>
                  </a:schemeClr>
                </a:solidFill>
              </a:rPr>
              <a:t>Intern begeleiders</a:t>
            </a:r>
          </a:p>
          <a:p>
            <a:pPr>
              <a:buClr>
                <a:srgbClr val="FF9900"/>
              </a:buClr>
              <a:buFont typeface="Wingdings" panose="05000000000000000000" pitchFamily="2" charset="2"/>
              <a:buChar char="§"/>
            </a:pPr>
            <a:r>
              <a:rPr lang="nl-NL">
                <a:solidFill>
                  <a:schemeClr val="tx1">
                    <a:lumMod val="65000"/>
                    <a:lumOff val="35000"/>
                  </a:schemeClr>
                </a:solidFill>
              </a:rPr>
              <a:t>Administratie</a:t>
            </a:r>
            <a:endParaRPr lang="nl-NL"/>
          </a:p>
        </p:txBody>
      </p:sp>
      <p:pic>
        <p:nvPicPr>
          <p:cNvPr id="6" name="Audio 5">
            <a:hlinkClick r:id="" action="ppaction://media"/>
            <a:extLst>
              <a:ext uri="{FF2B5EF4-FFF2-40B4-BE49-F238E27FC236}">
                <a16:creationId xmlns:a16="http://schemas.microsoft.com/office/drawing/2014/main" id="{FD53A162-B81E-4C95-BD97-BA814C947F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63789483"/>
      </p:ext>
    </p:extLst>
  </p:cSld>
  <p:clrMapOvr>
    <a:overrideClrMapping bg1="lt1" tx1="dk1" bg2="lt2" tx2="dk2" accent1="accent1" accent2="accent2" accent3="accent3" accent4="accent4" accent5="accent5" accent6="accent6" hlink="hlink" folHlink="folHlink"/>
  </p:clrMapOvr>
  <p:transition spd="slow" advTm="3704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a:t>BS De Fonkeling</a:t>
            </a:r>
          </a:p>
        </p:txBody>
      </p:sp>
      <p:sp>
        <p:nvSpPr>
          <p:cNvPr id="3" name="Titel 2"/>
          <p:cNvSpPr>
            <a:spLocks noGrp="1"/>
          </p:cNvSpPr>
          <p:nvPr>
            <p:ph type="title"/>
          </p:nvPr>
        </p:nvSpPr>
        <p:spPr/>
        <p:txBody>
          <a:bodyPr/>
          <a:lstStyle/>
          <a:p>
            <a:r>
              <a:rPr lang="nl-NL"/>
              <a:t>Missie en visie</a:t>
            </a:r>
          </a:p>
        </p:txBody>
      </p:sp>
      <p:sp>
        <p:nvSpPr>
          <p:cNvPr id="2" name="Tijdelijke aanduiding voor inhoud 1"/>
          <p:cNvSpPr>
            <a:spLocks noGrp="1"/>
          </p:cNvSpPr>
          <p:nvPr>
            <p:ph idx="1"/>
          </p:nvPr>
        </p:nvSpPr>
        <p:spPr>
          <a:xfrm>
            <a:off x="457200" y="2405574"/>
            <a:ext cx="8229600" cy="3844589"/>
          </a:xfrm>
        </p:spPr>
        <p:txBody>
          <a:bodyPr vert="horz" lIns="91440" tIns="45720" rIns="91440" bIns="45720" rtlCol="0" anchor="t">
            <a:normAutofit fontScale="85000" lnSpcReduction="20000"/>
          </a:bodyPr>
          <a:lstStyle/>
          <a:p>
            <a:pPr>
              <a:lnSpc>
                <a:spcPct val="120000"/>
              </a:lnSpc>
              <a:buClr>
                <a:srgbClr val="FF9900"/>
              </a:buClr>
              <a:buFont typeface="Wingdings" panose="05000000000000000000" pitchFamily="2" charset="2"/>
              <a:buChar char="§"/>
            </a:pPr>
            <a:r>
              <a:rPr lang="nl-NL" b="1">
                <a:solidFill>
                  <a:schemeClr val="tx1">
                    <a:lumMod val="65000"/>
                    <a:lumOff val="35000"/>
                  </a:schemeClr>
                </a:solidFill>
              </a:rPr>
              <a:t>De Eerste Stroming maakt een groepsreis: via bekende paden,   </a:t>
            </a:r>
          </a:p>
          <a:p>
            <a:pPr marL="0" indent="0">
              <a:lnSpc>
                <a:spcPct val="120000"/>
              </a:lnSpc>
              <a:buClr>
                <a:srgbClr val="FF9900"/>
              </a:buClr>
              <a:buNone/>
            </a:pPr>
            <a:r>
              <a:rPr lang="nl-NL" b="1">
                <a:solidFill>
                  <a:schemeClr val="tx1">
                    <a:lumMod val="65000"/>
                    <a:lumOff val="35000"/>
                  </a:schemeClr>
                </a:solidFill>
              </a:rPr>
              <a:t>     onder leiding van een gids, samen naar de (eind-)bestemming.   </a:t>
            </a:r>
          </a:p>
          <a:p>
            <a:pPr marL="0" indent="0">
              <a:lnSpc>
                <a:spcPct val="120000"/>
              </a:lnSpc>
              <a:buNone/>
            </a:pPr>
            <a:r>
              <a:rPr lang="nl-NL" b="1">
                <a:solidFill>
                  <a:schemeClr val="tx1">
                    <a:lumMod val="65000"/>
                    <a:lumOff val="35000"/>
                  </a:schemeClr>
                </a:solidFill>
              </a:rPr>
              <a:t>     </a:t>
            </a:r>
            <a:r>
              <a:rPr lang="nl-NL">
                <a:solidFill>
                  <a:schemeClr val="tx1">
                    <a:lumMod val="65000"/>
                    <a:lumOff val="35000"/>
                  </a:schemeClr>
                </a:solidFill>
              </a:rPr>
              <a:t>Samenwerking, zelfstandig werken, leren plannen en   </a:t>
            </a:r>
          </a:p>
          <a:p>
            <a:pPr marL="0" indent="0">
              <a:lnSpc>
                <a:spcPct val="120000"/>
              </a:lnSpc>
              <a:buNone/>
            </a:pPr>
            <a:r>
              <a:rPr lang="nl-NL">
                <a:solidFill>
                  <a:schemeClr val="tx1">
                    <a:lumMod val="65000"/>
                    <a:lumOff val="35000"/>
                  </a:schemeClr>
                </a:solidFill>
              </a:rPr>
              <a:t>     ontwikkeling van eigenaarschap spelen hierbij een belangrijke rol.</a:t>
            </a:r>
          </a:p>
          <a:p>
            <a:pPr marL="0" indent="0">
              <a:lnSpc>
                <a:spcPct val="120000"/>
              </a:lnSpc>
              <a:buNone/>
            </a:pPr>
            <a:r>
              <a:rPr lang="nl-NL">
                <a:solidFill>
                  <a:schemeClr val="tx1">
                    <a:lumMod val="65000"/>
                    <a:lumOff val="35000"/>
                  </a:schemeClr>
                </a:solidFill>
              </a:rPr>
              <a:t>         </a:t>
            </a:r>
          </a:p>
          <a:p>
            <a:pPr>
              <a:lnSpc>
                <a:spcPct val="120000"/>
              </a:lnSpc>
              <a:buClr>
                <a:srgbClr val="FF9900"/>
              </a:buClr>
              <a:buFont typeface="Wingdings" panose="05000000000000000000" pitchFamily="2" charset="2"/>
              <a:buChar char="§"/>
            </a:pPr>
            <a:r>
              <a:rPr lang="nl-NL" b="1">
                <a:solidFill>
                  <a:schemeClr val="tx1">
                    <a:lumMod val="65000"/>
                    <a:lumOff val="35000"/>
                  </a:schemeClr>
                </a:solidFill>
              </a:rPr>
              <a:t>De Tweede Stroming gaat op ontdekkingstocht: met de (eind-)</a:t>
            </a:r>
          </a:p>
          <a:p>
            <a:pPr marL="0" indent="0">
              <a:lnSpc>
                <a:spcPct val="120000"/>
              </a:lnSpc>
              <a:buClr>
                <a:srgbClr val="FF9900"/>
              </a:buClr>
              <a:buNone/>
            </a:pPr>
            <a:r>
              <a:rPr lang="nl-NL" b="1">
                <a:solidFill>
                  <a:schemeClr val="tx1">
                    <a:lumMod val="65000"/>
                    <a:lumOff val="35000"/>
                  </a:schemeClr>
                </a:solidFill>
              </a:rPr>
              <a:t>     bestemming voor ogen, volgen kinderen en reisbegeleiders</a:t>
            </a:r>
          </a:p>
          <a:p>
            <a:pPr marL="0" indent="0">
              <a:lnSpc>
                <a:spcPct val="120000"/>
              </a:lnSpc>
              <a:buClr>
                <a:srgbClr val="FF9900"/>
              </a:buClr>
              <a:buNone/>
            </a:pPr>
            <a:r>
              <a:rPr lang="nl-NL" b="1">
                <a:solidFill>
                  <a:schemeClr val="tx1">
                    <a:lumMod val="65000"/>
                    <a:lumOff val="35000"/>
                  </a:schemeClr>
                </a:solidFill>
              </a:rPr>
              <a:t>     gevarieerde routes. </a:t>
            </a:r>
          </a:p>
          <a:p>
            <a:pPr marL="0" indent="0">
              <a:lnSpc>
                <a:spcPct val="120000"/>
              </a:lnSpc>
              <a:buNone/>
            </a:pPr>
            <a:r>
              <a:rPr lang="nl-NL">
                <a:solidFill>
                  <a:schemeClr val="tx1">
                    <a:lumMod val="65000"/>
                    <a:lumOff val="35000"/>
                  </a:schemeClr>
                </a:solidFill>
              </a:rPr>
              <a:t>     Ontdekken wie je bent, wat je kan en wat je wil. Ruimte om op je </a:t>
            </a:r>
          </a:p>
          <a:p>
            <a:pPr marL="0" indent="0">
              <a:lnSpc>
                <a:spcPct val="120000"/>
              </a:lnSpc>
              <a:buNone/>
            </a:pPr>
            <a:r>
              <a:rPr lang="nl-NL">
                <a:solidFill>
                  <a:schemeClr val="tx1">
                    <a:lumMod val="65000"/>
                    <a:lumOff val="35000"/>
                  </a:schemeClr>
                </a:solidFill>
              </a:rPr>
              <a:t>     eigen manier te leren vanuit welbevinden en betrokkenheid.</a:t>
            </a:r>
          </a:p>
          <a:p>
            <a:pPr marL="0" indent="0">
              <a:buNone/>
            </a:pPr>
            <a:endParaRPr lang="nl-NL" b="1">
              <a:solidFill>
                <a:schemeClr val="tx1">
                  <a:lumMod val="65000"/>
                  <a:lumOff val="35000"/>
                </a:schemeClr>
              </a:solidFill>
            </a:endParaRPr>
          </a:p>
        </p:txBody>
      </p:sp>
      <p:sp>
        <p:nvSpPr>
          <p:cNvPr id="5" name="Tekstvak 4">
            <a:extLst>
              <a:ext uri="{FF2B5EF4-FFF2-40B4-BE49-F238E27FC236}">
                <a16:creationId xmlns:a16="http://schemas.microsoft.com/office/drawing/2014/main" id="{483CB943-FC1D-4F20-B63B-26C3E8D9E019}"/>
              </a:ext>
            </a:extLst>
          </p:cNvPr>
          <p:cNvSpPr txBox="1"/>
          <p:nvPr/>
        </p:nvSpPr>
        <p:spPr>
          <a:xfrm>
            <a:off x="457200" y="1591056"/>
            <a:ext cx="8229600" cy="523220"/>
          </a:xfrm>
          <a:prstGeom prst="rect">
            <a:avLst/>
          </a:prstGeom>
          <a:noFill/>
        </p:spPr>
        <p:txBody>
          <a:bodyPr wrap="square" rtlCol="0">
            <a:spAutoFit/>
          </a:bodyPr>
          <a:lstStyle/>
          <a:p>
            <a:pPr algn="ctr">
              <a:buClr>
                <a:srgbClr val="FF9900"/>
              </a:buClr>
            </a:pPr>
            <a:r>
              <a:rPr lang="nl-NL" sz="2800">
                <a:solidFill>
                  <a:schemeClr val="tx1">
                    <a:lumMod val="65000"/>
                    <a:lumOff val="35000"/>
                  </a:schemeClr>
                </a:solidFill>
              </a:rPr>
              <a:t> </a:t>
            </a:r>
            <a:r>
              <a:rPr lang="nl-NL" sz="2800" b="1">
                <a:solidFill>
                  <a:schemeClr val="tx1">
                    <a:lumMod val="65000"/>
                    <a:lumOff val="35000"/>
                  </a:schemeClr>
                </a:solidFill>
              </a:rPr>
              <a:t>‘Samen op weg naar je eigen toekomst’</a:t>
            </a:r>
            <a:endParaRPr lang="nl-NL" sz="2800">
              <a:solidFill>
                <a:schemeClr val="tx1">
                  <a:lumMod val="65000"/>
                  <a:lumOff val="35000"/>
                </a:schemeClr>
              </a:solidFill>
            </a:endParaRPr>
          </a:p>
        </p:txBody>
      </p:sp>
      <p:pic>
        <p:nvPicPr>
          <p:cNvPr id="6" name="Audio 5">
            <a:hlinkClick r:id="" action="ppaction://media"/>
            <a:extLst>
              <a:ext uri="{FF2B5EF4-FFF2-40B4-BE49-F238E27FC236}">
                <a16:creationId xmlns:a16="http://schemas.microsoft.com/office/drawing/2014/main" id="{15043D8D-A59E-40A2-8A13-4FFA907CDFF4}"/>
              </a:ext>
            </a:extLst>
          </p:cNvPr>
          <p:cNvPicPr>
            <a:picLocks noChangeAspect="1"/>
          </p:cNvPicPr>
          <p:nvPr>
            <a:audioFile r:link="rId1"/>
            <p:extLst>
              <p:ext uri="{DAA4B4D4-6D71-4841-9C94-3DE7FCFB9230}">
                <p14:media xmlns:p14="http://schemas.microsoft.com/office/powerpoint/2010/main" r:embed="rId2">
                  <p14:trim st="1628" end="7319.0589"/>
                </p14:media>
              </p:ext>
            </p:extLst>
          </p:nvPr>
        </p:nvPicPr>
        <p:blipFill>
          <a:blip r:embed="rId5"/>
          <a:stretch>
            <a:fillRect/>
          </a:stretch>
        </p:blipFill>
        <p:spPr>
          <a:xfrm rot="21439562">
            <a:off x="8440738" y="6154738"/>
            <a:ext cx="487362" cy="487362"/>
          </a:xfrm>
          <a:prstGeom prst="rect">
            <a:avLst/>
          </a:prstGeom>
        </p:spPr>
      </p:pic>
    </p:spTree>
    <p:extLst>
      <p:ext uri="{BB962C8B-B14F-4D97-AF65-F5344CB8AC3E}">
        <p14:creationId xmlns:p14="http://schemas.microsoft.com/office/powerpoint/2010/main" val="2956781869"/>
      </p:ext>
    </p:extLst>
  </p:cSld>
  <p:clrMapOvr>
    <a:overrideClrMapping bg1="lt1" tx1="dk1" bg2="lt2" tx2="dk2" accent1="accent1" accent2="accent2" accent3="accent3" accent4="accent4" accent5="accent5" accent6="accent6" hlink="hlink" folHlink="folHlink"/>
  </p:clrMapOvr>
  <p:transition spd="slow" advTm="3400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C5F0BADC-D2B9-4663-B78D-353227CF44A7}"/>
              </a:ext>
            </a:extLst>
          </p:cNvPr>
          <p:cNvSpPr>
            <a:spLocks noGrp="1"/>
          </p:cNvSpPr>
          <p:nvPr>
            <p:ph type="ftr" sz="quarter" idx="11"/>
          </p:nvPr>
        </p:nvSpPr>
        <p:spPr/>
        <p:txBody>
          <a:bodyPr/>
          <a:lstStyle/>
          <a:p>
            <a:r>
              <a:rPr lang="nl-NL"/>
              <a:t>BS De Fonkeling</a:t>
            </a:r>
          </a:p>
        </p:txBody>
      </p:sp>
      <p:sp>
        <p:nvSpPr>
          <p:cNvPr id="4" name="Titel 3">
            <a:extLst>
              <a:ext uri="{FF2B5EF4-FFF2-40B4-BE49-F238E27FC236}">
                <a16:creationId xmlns:a16="http://schemas.microsoft.com/office/drawing/2014/main" id="{189FF46D-E532-4235-928E-FDC03C8C3F53}"/>
              </a:ext>
            </a:extLst>
          </p:cNvPr>
          <p:cNvSpPr>
            <a:spLocks noGrp="1"/>
          </p:cNvSpPr>
          <p:nvPr>
            <p:ph type="title"/>
          </p:nvPr>
        </p:nvSpPr>
        <p:spPr/>
        <p:txBody>
          <a:bodyPr/>
          <a:lstStyle/>
          <a:p>
            <a:r>
              <a:rPr lang="nl-NL"/>
              <a:t>Waar zijn we trots op?</a:t>
            </a:r>
          </a:p>
        </p:txBody>
      </p:sp>
      <p:pic>
        <p:nvPicPr>
          <p:cNvPr id="9" name="Afbeelding 9" descr="Afbeelding met gras, buiten, persoon, boom&#10;&#10;Beschrijving is gegenereerd met zeer hoge betrouwbaarheid">
            <a:extLst>
              <a:ext uri="{FF2B5EF4-FFF2-40B4-BE49-F238E27FC236}">
                <a16:creationId xmlns:a16="http://schemas.microsoft.com/office/drawing/2014/main" id="{D01B7CB2-F827-4AEF-821B-B6A0935B1AA6}"/>
              </a:ext>
            </a:extLst>
          </p:cNvPr>
          <p:cNvPicPr>
            <a:picLocks noGrp="1" noChangeAspect="1"/>
          </p:cNvPicPr>
          <p:nvPr>
            <p:ph idx="1"/>
          </p:nvPr>
        </p:nvPicPr>
        <p:blipFill>
          <a:blip r:embed="rId5"/>
          <a:stretch>
            <a:fillRect/>
          </a:stretch>
        </p:blipFill>
        <p:spPr>
          <a:xfrm>
            <a:off x="5486687" y="4063364"/>
            <a:ext cx="3124200" cy="2076450"/>
          </a:xfrm>
          <a:prstGeom prst="rect">
            <a:avLst/>
          </a:prstGeom>
        </p:spPr>
      </p:pic>
      <p:sp>
        <p:nvSpPr>
          <p:cNvPr id="11" name="Tekstvak 10">
            <a:extLst>
              <a:ext uri="{FF2B5EF4-FFF2-40B4-BE49-F238E27FC236}">
                <a16:creationId xmlns:a16="http://schemas.microsoft.com/office/drawing/2014/main" id="{DAA7CDBB-B31A-4B95-A652-9B87563667FB}"/>
              </a:ext>
            </a:extLst>
          </p:cNvPr>
          <p:cNvSpPr txBox="1"/>
          <p:nvPr/>
        </p:nvSpPr>
        <p:spPr>
          <a:xfrm>
            <a:off x="533113" y="2164407"/>
            <a:ext cx="8229600" cy="469359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3050" indent="-273050">
              <a:spcBef>
                <a:spcPts val="576"/>
              </a:spcBef>
              <a:buClr>
                <a:srgbClr val="FFC000"/>
              </a:buClr>
              <a:buFont typeface="Wingdings" panose="05000000000000000000" pitchFamily="2" charset="2"/>
              <a:buChar char="§"/>
            </a:pPr>
            <a:r>
              <a:rPr lang="nl-NL" sz="2400">
                <a:solidFill>
                  <a:schemeClr val="tx1">
                    <a:lumMod val="65000"/>
                    <a:lumOff val="35000"/>
                  </a:schemeClr>
                </a:solidFill>
              </a:rPr>
              <a:t>Gezonde School / Bewegingsonderwijs (2 x per week) / Bewegend Leren</a:t>
            </a:r>
          </a:p>
          <a:p>
            <a:pPr marL="273050" indent="-273050">
              <a:spcBef>
                <a:spcPts val="576"/>
              </a:spcBef>
              <a:buClr>
                <a:srgbClr val="FFC000"/>
              </a:buClr>
              <a:buFont typeface="Wingdings" panose="05000000000000000000" pitchFamily="2" charset="2"/>
              <a:buChar char="§"/>
            </a:pPr>
            <a:r>
              <a:rPr lang="nl-NL" sz="2400">
                <a:solidFill>
                  <a:schemeClr val="tx1">
                    <a:lumMod val="65000"/>
                    <a:lumOff val="35000"/>
                  </a:schemeClr>
                </a:solidFill>
              </a:rPr>
              <a:t>Engels: </a:t>
            </a:r>
            <a:r>
              <a:rPr lang="nl-NL" sz="2400" b="1">
                <a:solidFill>
                  <a:schemeClr val="tx1">
                    <a:lumMod val="65000"/>
                    <a:lumOff val="35000"/>
                  </a:schemeClr>
                </a:solidFill>
              </a:rPr>
              <a:t>V</a:t>
            </a:r>
            <a:r>
              <a:rPr lang="nl-NL" sz="2400">
                <a:solidFill>
                  <a:schemeClr val="tx1">
                    <a:lumMod val="65000"/>
                    <a:lumOff val="35000"/>
                  </a:schemeClr>
                </a:solidFill>
              </a:rPr>
              <a:t>roeg </a:t>
            </a:r>
            <a:r>
              <a:rPr lang="nl-NL" sz="2400" b="1">
                <a:solidFill>
                  <a:schemeClr val="tx1">
                    <a:lumMod val="65000"/>
                    <a:lumOff val="35000"/>
                  </a:schemeClr>
                </a:solidFill>
              </a:rPr>
              <a:t>V</a:t>
            </a:r>
            <a:r>
              <a:rPr lang="nl-NL" sz="2400">
                <a:solidFill>
                  <a:schemeClr val="tx1">
                    <a:lumMod val="65000"/>
                    <a:lumOff val="35000"/>
                  </a:schemeClr>
                </a:solidFill>
              </a:rPr>
              <a:t>reemde </a:t>
            </a:r>
            <a:r>
              <a:rPr lang="nl-NL" sz="2400" b="1">
                <a:solidFill>
                  <a:schemeClr val="tx1">
                    <a:lumMod val="65000"/>
                    <a:lumOff val="35000"/>
                  </a:schemeClr>
                </a:solidFill>
              </a:rPr>
              <a:t>T</a:t>
            </a:r>
            <a:r>
              <a:rPr lang="nl-NL" sz="2400">
                <a:solidFill>
                  <a:schemeClr val="tx1">
                    <a:lumMod val="65000"/>
                    <a:lumOff val="35000"/>
                  </a:schemeClr>
                </a:solidFill>
              </a:rPr>
              <a:t>alen </a:t>
            </a:r>
            <a:r>
              <a:rPr lang="nl-NL" sz="2400" b="1">
                <a:solidFill>
                  <a:schemeClr val="tx1">
                    <a:lumMod val="65000"/>
                    <a:lumOff val="35000"/>
                  </a:schemeClr>
                </a:solidFill>
              </a:rPr>
              <a:t>O</a:t>
            </a:r>
            <a:r>
              <a:rPr lang="nl-NL" sz="2400">
                <a:solidFill>
                  <a:schemeClr val="tx1">
                    <a:lumMod val="65000"/>
                    <a:lumOff val="35000"/>
                  </a:schemeClr>
                </a:solidFill>
              </a:rPr>
              <a:t>nderwijs (groep 1 t/m 8)</a:t>
            </a:r>
          </a:p>
          <a:p>
            <a:pPr marL="273050" indent="-273050">
              <a:spcBef>
                <a:spcPts val="576"/>
              </a:spcBef>
              <a:buClr>
                <a:srgbClr val="FFC000"/>
              </a:buClr>
              <a:buFont typeface="Wingdings" panose="05000000000000000000" pitchFamily="2" charset="2"/>
              <a:buChar char="§"/>
            </a:pPr>
            <a:r>
              <a:rPr lang="nl-NL" sz="2400" err="1">
                <a:solidFill>
                  <a:schemeClr val="tx1">
                    <a:lumMod val="65000"/>
                    <a:lumOff val="35000"/>
                  </a:schemeClr>
                </a:solidFill>
              </a:rPr>
              <a:t>Gelukskoffer</a:t>
            </a:r>
            <a:endParaRPr lang="nl-NL" sz="2400">
              <a:solidFill>
                <a:schemeClr val="tx1">
                  <a:lumMod val="65000"/>
                  <a:lumOff val="35000"/>
                </a:schemeClr>
              </a:solidFill>
            </a:endParaRPr>
          </a:p>
          <a:p>
            <a:pPr marL="273050" indent="-273050">
              <a:spcBef>
                <a:spcPts val="576"/>
              </a:spcBef>
              <a:buClr>
                <a:srgbClr val="FFC000"/>
              </a:buClr>
              <a:buFont typeface="Wingdings" panose="05000000000000000000" pitchFamily="2" charset="2"/>
              <a:buChar char="§"/>
            </a:pPr>
            <a:r>
              <a:rPr lang="nl-NL" sz="2400">
                <a:solidFill>
                  <a:schemeClr val="tx1">
                    <a:lumMod val="65000"/>
                    <a:lumOff val="35000"/>
                  </a:schemeClr>
                </a:solidFill>
              </a:rPr>
              <a:t>Jonge onderzoekers (groep 1 t/m 4) </a:t>
            </a:r>
          </a:p>
          <a:p>
            <a:pPr marL="273050" indent="-273050">
              <a:spcBef>
                <a:spcPts val="576"/>
              </a:spcBef>
              <a:buClr>
                <a:srgbClr val="FFC000"/>
              </a:buClr>
              <a:buFont typeface="Wingdings" panose="05000000000000000000" pitchFamily="2" charset="2"/>
              <a:buChar char="§"/>
            </a:pPr>
            <a:r>
              <a:rPr lang="nl-NL" sz="2400" err="1">
                <a:solidFill>
                  <a:schemeClr val="tx1">
                    <a:lumMod val="65000"/>
                    <a:lumOff val="35000"/>
                  </a:schemeClr>
                </a:solidFill>
              </a:rPr>
              <a:t>Plannex</a:t>
            </a:r>
            <a:r>
              <a:rPr lang="nl-NL" sz="2400">
                <a:solidFill>
                  <a:schemeClr val="tx1">
                    <a:lumMod val="65000"/>
                    <a:lumOff val="35000"/>
                  </a:schemeClr>
                </a:solidFill>
              </a:rPr>
              <a:t> (groep 5 t/m 8)</a:t>
            </a:r>
          </a:p>
          <a:p>
            <a:pPr marL="273050" indent="-273050">
              <a:spcBef>
                <a:spcPts val="576"/>
              </a:spcBef>
              <a:buClr>
                <a:srgbClr val="FFC000"/>
              </a:buClr>
              <a:buFont typeface="Wingdings" panose="05000000000000000000" pitchFamily="2" charset="2"/>
              <a:buChar char="§"/>
            </a:pPr>
            <a:r>
              <a:rPr lang="nl-NL" sz="2400">
                <a:solidFill>
                  <a:schemeClr val="tx1">
                    <a:lumMod val="65000"/>
                    <a:lumOff val="35000"/>
                  </a:schemeClr>
                </a:solidFill>
              </a:rPr>
              <a:t>Diepgravers (groep 4 t/m 8) </a:t>
            </a:r>
          </a:p>
          <a:p>
            <a:pPr marL="273050" indent="-273050">
              <a:spcBef>
                <a:spcPts val="576"/>
              </a:spcBef>
              <a:buClr>
                <a:srgbClr val="FFC000"/>
              </a:buClr>
              <a:buFont typeface="Wingdings" panose="05000000000000000000" pitchFamily="2" charset="2"/>
              <a:buChar char="§"/>
            </a:pPr>
            <a:r>
              <a:rPr lang="nl-NL" sz="2400">
                <a:solidFill>
                  <a:schemeClr val="tx1">
                    <a:lumMod val="65000"/>
                    <a:lumOff val="35000"/>
                  </a:schemeClr>
                </a:solidFill>
              </a:rPr>
              <a:t>Klusklas (groep 6 t/m 8)</a:t>
            </a:r>
          </a:p>
          <a:p>
            <a:pPr marL="273050" indent="-273050">
              <a:spcBef>
                <a:spcPts val="576"/>
              </a:spcBef>
              <a:buClr>
                <a:srgbClr val="FFC000"/>
              </a:buClr>
              <a:buFont typeface="Wingdings" panose="05000000000000000000" pitchFamily="2" charset="2"/>
              <a:buChar char="§"/>
            </a:pPr>
            <a:r>
              <a:rPr lang="nl-NL" sz="2400">
                <a:solidFill>
                  <a:schemeClr val="tx1">
                    <a:lumMod val="65000"/>
                    <a:lumOff val="35000"/>
                  </a:schemeClr>
                </a:solidFill>
              </a:rPr>
              <a:t>Opleidingsschool </a:t>
            </a:r>
          </a:p>
          <a:p>
            <a:endParaRPr lang="nl-NL" sz="2400"/>
          </a:p>
          <a:p>
            <a:pPr marL="285750" indent="-285750">
              <a:buFont typeface="Wingdings"/>
              <a:buChar char="§"/>
            </a:pPr>
            <a:endParaRPr lang="nl-NL" sz="2400"/>
          </a:p>
        </p:txBody>
      </p:sp>
      <p:pic>
        <p:nvPicPr>
          <p:cNvPr id="16" name="Audio 15">
            <a:hlinkClick r:id="" action="ppaction://media"/>
            <a:extLst>
              <a:ext uri="{FF2B5EF4-FFF2-40B4-BE49-F238E27FC236}">
                <a16:creationId xmlns:a16="http://schemas.microsoft.com/office/drawing/2014/main" id="{A67E0750-D3D9-4CF4-B4E7-A3770AD70A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39970674"/>
      </p:ext>
    </p:extLst>
  </p:cSld>
  <p:clrMapOvr>
    <a:masterClrMapping/>
  </p:clrMapOvr>
  <p:transition spd="slow" advTm="1327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32A7095E-5EE7-412C-8755-2E59BFD38EB7}"/>
              </a:ext>
            </a:extLst>
          </p:cNvPr>
          <p:cNvSpPr>
            <a:spLocks noGrp="1"/>
          </p:cNvSpPr>
          <p:nvPr>
            <p:ph type="ftr" sz="quarter" idx="11"/>
          </p:nvPr>
        </p:nvSpPr>
        <p:spPr/>
        <p:txBody>
          <a:bodyPr/>
          <a:lstStyle/>
          <a:p>
            <a:r>
              <a:rPr lang="nl-NL"/>
              <a:t>BS De Fonkeling</a:t>
            </a:r>
          </a:p>
        </p:txBody>
      </p:sp>
      <p:sp>
        <p:nvSpPr>
          <p:cNvPr id="4" name="Titel 3">
            <a:extLst>
              <a:ext uri="{FF2B5EF4-FFF2-40B4-BE49-F238E27FC236}">
                <a16:creationId xmlns:a16="http://schemas.microsoft.com/office/drawing/2014/main" id="{C2CDE052-BA95-4852-9FE3-34BF8B86EF3C}"/>
              </a:ext>
            </a:extLst>
          </p:cNvPr>
          <p:cNvSpPr>
            <a:spLocks noGrp="1"/>
          </p:cNvSpPr>
          <p:nvPr>
            <p:ph type="title"/>
          </p:nvPr>
        </p:nvSpPr>
        <p:spPr/>
        <p:txBody>
          <a:bodyPr/>
          <a:lstStyle/>
          <a:p>
            <a:r>
              <a:rPr lang="nl-NL"/>
              <a:t>Schooltijden</a:t>
            </a:r>
          </a:p>
        </p:txBody>
      </p:sp>
      <p:sp>
        <p:nvSpPr>
          <p:cNvPr id="2" name="Tijdelijke aanduiding voor inhoud 1">
            <a:extLst>
              <a:ext uri="{FF2B5EF4-FFF2-40B4-BE49-F238E27FC236}">
                <a16:creationId xmlns:a16="http://schemas.microsoft.com/office/drawing/2014/main" id="{4F12AF78-0881-4F75-9F12-29046A99EB35}"/>
              </a:ext>
            </a:extLst>
          </p:cNvPr>
          <p:cNvSpPr>
            <a:spLocks noGrp="1"/>
          </p:cNvSpPr>
          <p:nvPr>
            <p:ph idx="1"/>
          </p:nvPr>
        </p:nvSpPr>
        <p:spPr>
          <a:xfrm>
            <a:off x="457201" y="2325189"/>
            <a:ext cx="8229600" cy="3800974"/>
          </a:xfrm>
        </p:spPr>
        <p:txBody>
          <a:bodyPr vert="horz" lIns="91440" tIns="45720" rIns="91440" bIns="45720" rtlCol="0" anchor="t">
            <a:normAutofit lnSpcReduction="10000"/>
          </a:bodyPr>
          <a:lstStyle/>
          <a:p>
            <a:r>
              <a:rPr lang="nl-NL" dirty="0">
                <a:solidFill>
                  <a:schemeClr val="tx1">
                    <a:lumMod val="65000"/>
                    <a:lumOff val="35000"/>
                  </a:schemeClr>
                </a:solidFill>
              </a:rPr>
              <a:t>Maandag 		8.30 uur – 14.30 uur</a:t>
            </a:r>
          </a:p>
          <a:p>
            <a:r>
              <a:rPr lang="nl-NL" dirty="0">
                <a:solidFill>
                  <a:schemeClr val="tx1">
                    <a:lumMod val="65000"/>
                    <a:lumOff val="35000"/>
                  </a:schemeClr>
                </a:solidFill>
              </a:rPr>
              <a:t>Dinsdag		8.30 uur – 14.30 uur 	</a:t>
            </a:r>
          </a:p>
          <a:p>
            <a:r>
              <a:rPr lang="nl-NL" dirty="0">
                <a:solidFill>
                  <a:schemeClr val="tx1">
                    <a:lumMod val="65000"/>
                    <a:lumOff val="35000"/>
                  </a:schemeClr>
                </a:solidFill>
              </a:rPr>
              <a:t>Woensdag		8.30 uur – 12.30 uur</a:t>
            </a:r>
          </a:p>
          <a:p>
            <a:r>
              <a:rPr lang="nl-NL" dirty="0">
                <a:solidFill>
                  <a:schemeClr val="tx1">
                    <a:lumMod val="65000"/>
                    <a:lumOff val="35000"/>
                  </a:schemeClr>
                </a:solidFill>
              </a:rPr>
              <a:t>Donderdag 		8.30 uur – 14.30 uur</a:t>
            </a:r>
          </a:p>
          <a:p>
            <a:r>
              <a:rPr lang="nl-NL" dirty="0">
                <a:solidFill>
                  <a:schemeClr val="tx1">
                    <a:lumMod val="65000"/>
                    <a:lumOff val="35000"/>
                  </a:schemeClr>
                </a:solidFill>
              </a:rPr>
              <a:t>Vrijdag		8.30 uur – 12.30 uur</a:t>
            </a:r>
          </a:p>
          <a:p>
            <a:pPr marL="0" indent="0">
              <a:buNone/>
            </a:pPr>
            <a:endParaRPr lang="nl-NL" dirty="0">
              <a:solidFill>
                <a:schemeClr val="tx1">
                  <a:lumMod val="65000"/>
                  <a:lumOff val="35000"/>
                </a:schemeClr>
              </a:solidFill>
            </a:endParaRPr>
          </a:p>
          <a:p>
            <a:pPr marL="0" indent="0">
              <a:buNone/>
            </a:pPr>
            <a:r>
              <a:rPr lang="nl-NL" dirty="0">
                <a:solidFill>
                  <a:schemeClr val="tx1">
                    <a:lumMod val="65000"/>
                    <a:lumOff val="35000"/>
                  </a:schemeClr>
                </a:solidFill>
              </a:rPr>
              <a:t>Vanaf 8.20u gaat de school open. </a:t>
            </a:r>
          </a:p>
          <a:p>
            <a:pPr marL="0" indent="0">
              <a:buNone/>
            </a:pPr>
            <a:r>
              <a:rPr lang="nl-NL" dirty="0">
                <a:solidFill>
                  <a:schemeClr val="tx1">
                    <a:lumMod val="65000"/>
                    <a:lumOff val="35000"/>
                  </a:schemeClr>
                </a:solidFill>
              </a:rPr>
              <a:t>Studiedagen, vakanties en bijzondere dagen zijn terug te</a:t>
            </a:r>
          </a:p>
          <a:p>
            <a:pPr marL="0" indent="0">
              <a:buNone/>
            </a:pPr>
            <a:r>
              <a:rPr lang="nl-NL" dirty="0">
                <a:solidFill>
                  <a:schemeClr val="tx1">
                    <a:lumMod val="65000"/>
                    <a:lumOff val="35000"/>
                  </a:schemeClr>
                </a:solidFill>
              </a:rPr>
              <a:t>vinden in de kalender op Social Schools en op het jaarrooster</a:t>
            </a:r>
          </a:p>
        </p:txBody>
      </p:sp>
      <p:pic>
        <p:nvPicPr>
          <p:cNvPr id="5" name="Audio 4">
            <a:hlinkClick r:id="" action="ppaction://media"/>
            <a:extLst>
              <a:ext uri="{FF2B5EF4-FFF2-40B4-BE49-F238E27FC236}">
                <a16:creationId xmlns:a16="http://schemas.microsoft.com/office/drawing/2014/main" id="{57FAF4D5-C40E-40E0-B786-D467CF7C1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57026334"/>
      </p:ext>
    </p:extLst>
  </p:cSld>
  <p:clrMapOvr>
    <a:masterClrMapping/>
  </p:clrMapOvr>
  <p:transition spd="slow" advTm="5754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a:t>BS De Fonkeling</a:t>
            </a:r>
          </a:p>
        </p:txBody>
      </p:sp>
      <p:sp>
        <p:nvSpPr>
          <p:cNvPr id="3" name="Titel 2"/>
          <p:cNvSpPr>
            <a:spLocks noGrp="1"/>
          </p:cNvSpPr>
          <p:nvPr>
            <p:ph type="title"/>
          </p:nvPr>
        </p:nvSpPr>
        <p:spPr/>
        <p:txBody>
          <a:bodyPr/>
          <a:lstStyle/>
          <a:p>
            <a:r>
              <a:rPr lang="nl-NL"/>
              <a:t>Eerste Stroming</a:t>
            </a:r>
          </a:p>
        </p:txBody>
      </p:sp>
      <p:sp>
        <p:nvSpPr>
          <p:cNvPr id="2" name="Tijdelijke aanduiding voor inhoud 1"/>
          <p:cNvSpPr>
            <a:spLocks noGrp="1"/>
          </p:cNvSpPr>
          <p:nvPr>
            <p:ph idx="1"/>
          </p:nvPr>
        </p:nvSpPr>
        <p:spPr>
          <a:xfrm>
            <a:off x="458479" y="1931194"/>
            <a:ext cx="8428089" cy="2995612"/>
          </a:xfrm>
        </p:spPr>
        <p:txBody>
          <a:bodyPr vert="horz" lIns="91440" tIns="45720" rIns="91440" bIns="45720" rtlCol="0" anchor="t">
            <a:normAutofit/>
          </a:bodyPr>
          <a:lstStyle/>
          <a:p>
            <a:pPr marL="0" indent="0">
              <a:buClr>
                <a:srgbClr val="FF9900"/>
              </a:buClr>
              <a:buNone/>
            </a:pPr>
            <a:endParaRPr lang="nl-NL">
              <a:cs typeface="+mn-ea"/>
            </a:endParaRPr>
          </a:p>
          <a:p>
            <a:pPr>
              <a:buClr>
                <a:srgbClr val="FF9900"/>
              </a:buClr>
              <a:buFont typeface="Wingdings" panose="05000000000000000000" pitchFamily="2" charset="2"/>
              <a:buChar char="§"/>
            </a:pPr>
            <a:r>
              <a:rPr lang="nl-NL">
                <a:solidFill>
                  <a:schemeClr val="tx1">
                    <a:lumMod val="65000"/>
                    <a:lumOff val="35000"/>
                  </a:schemeClr>
                </a:solidFill>
              </a:rPr>
              <a:t>Onderbouw: groepen 1-2 en 3 </a:t>
            </a:r>
          </a:p>
          <a:p>
            <a:pPr>
              <a:buClr>
                <a:srgbClr val="FF9900"/>
              </a:buClr>
              <a:buFont typeface="Wingdings" panose="05000000000000000000" pitchFamily="2" charset="2"/>
              <a:buChar char="§"/>
            </a:pPr>
            <a:r>
              <a:rPr lang="nl-NL">
                <a:solidFill>
                  <a:schemeClr val="tx1">
                    <a:lumMod val="65000"/>
                    <a:lumOff val="35000"/>
                  </a:schemeClr>
                </a:solidFill>
              </a:rPr>
              <a:t>Middenbouw: groepen 4, 5 en 6</a:t>
            </a:r>
          </a:p>
          <a:p>
            <a:pPr>
              <a:buClr>
                <a:srgbClr val="FF9900"/>
              </a:buClr>
              <a:buFont typeface="Wingdings" panose="05000000000000000000" pitchFamily="2" charset="2"/>
              <a:buChar char="§"/>
            </a:pPr>
            <a:r>
              <a:rPr lang="nl-NL">
                <a:solidFill>
                  <a:schemeClr val="tx1">
                    <a:lumMod val="65000"/>
                    <a:lumOff val="35000"/>
                  </a:schemeClr>
                </a:solidFill>
              </a:rPr>
              <a:t>Bovenbouw: groepen 7 en 8</a:t>
            </a:r>
          </a:p>
        </p:txBody>
      </p:sp>
      <p:pic>
        <p:nvPicPr>
          <p:cNvPr id="12" name="Afbeelding 11">
            <a:extLst>
              <a:ext uri="{FF2B5EF4-FFF2-40B4-BE49-F238E27FC236}">
                <a16:creationId xmlns:a16="http://schemas.microsoft.com/office/drawing/2014/main" id="{39C6AE58-2800-4DED-AA28-A1A03402AA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2850" y="1333500"/>
            <a:ext cx="2483718" cy="3304461"/>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pic>
        <p:nvPicPr>
          <p:cNvPr id="19" name="Afbeelding 18">
            <a:extLst>
              <a:ext uri="{FF2B5EF4-FFF2-40B4-BE49-F238E27FC236}">
                <a16:creationId xmlns:a16="http://schemas.microsoft.com/office/drawing/2014/main" id="{DD7860D3-9B2C-4D83-9FE5-0E70A8A12C23}"/>
              </a:ext>
            </a:extLst>
          </p:cNvPr>
          <p:cNvPicPr/>
          <p:nvPr/>
        </p:nvPicPr>
        <p:blipFill>
          <a:blip r:embed="rId6"/>
          <a:stretch>
            <a:fillRect/>
          </a:stretch>
        </p:blipFill>
        <p:spPr>
          <a:xfrm>
            <a:off x="4965894" y="3924886"/>
            <a:ext cx="2051965" cy="2810114"/>
          </a:xfrm>
          <a:prstGeom prst="rect">
            <a:avLst/>
          </a:prstGeom>
          <a:ln>
            <a:noFill/>
          </a:ln>
          <a:effectLst>
            <a:softEdge rad="112500"/>
          </a:effectLst>
        </p:spPr>
      </p:pic>
      <p:pic>
        <p:nvPicPr>
          <p:cNvPr id="9" name="Audio 8">
            <a:hlinkClick r:id="" action="ppaction://media"/>
            <a:extLst>
              <a:ext uri="{FF2B5EF4-FFF2-40B4-BE49-F238E27FC236}">
                <a16:creationId xmlns:a16="http://schemas.microsoft.com/office/drawing/2014/main" id="{E5B655E0-5DD7-40C1-B705-E9A1131B4106}"/>
              </a:ext>
            </a:extLst>
          </p:cNvPr>
          <p:cNvPicPr>
            <a:picLocks noChangeAspect="1"/>
          </p:cNvPicPr>
          <p:nvPr>
            <a:audioFile r:link="rId1"/>
            <p:extLst>
              <p:ext uri="{DAA4B4D4-6D71-4841-9C94-3DE7FCFB9230}">
                <p14:media xmlns:p14="http://schemas.microsoft.com/office/powerpoint/2010/main" r:embed="rId2">
                  <p14:trim end="2606.814"/>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7505717"/>
      </p:ext>
    </p:extLst>
  </p:cSld>
  <p:clrMapOvr>
    <a:overrideClrMapping bg1="lt1" tx1="dk1" bg2="lt2" tx2="dk2" accent1="accent1" accent2="accent2" accent3="accent3" accent4="accent4" accent5="accent5" accent6="accent6" hlink="hlink" folHlink="folHlink"/>
  </p:clrMapOvr>
  <p:transition spd="slow" advTm="249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r>
              <a:rPr lang="nl-NL"/>
              <a:t>BS De Fonkeling</a:t>
            </a:r>
          </a:p>
        </p:txBody>
      </p:sp>
      <p:sp>
        <p:nvSpPr>
          <p:cNvPr id="3" name="Titel 2"/>
          <p:cNvSpPr>
            <a:spLocks noGrp="1"/>
          </p:cNvSpPr>
          <p:nvPr>
            <p:ph type="title"/>
          </p:nvPr>
        </p:nvSpPr>
        <p:spPr/>
        <p:txBody>
          <a:bodyPr/>
          <a:lstStyle/>
          <a:p>
            <a:r>
              <a:rPr lang="nl-NL"/>
              <a:t>Eerste Stroming</a:t>
            </a:r>
          </a:p>
        </p:txBody>
      </p:sp>
      <p:sp>
        <p:nvSpPr>
          <p:cNvPr id="2" name="Tijdelijke aanduiding voor inhoud 1"/>
          <p:cNvSpPr>
            <a:spLocks noGrp="1"/>
          </p:cNvSpPr>
          <p:nvPr>
            <p:ph idx="1"/>
          </p:nvPr>
        </p:nvSpPr>
        <p:spPr>
          <a:xfrm>
            <a:off x="457200" y="2314575"/>
            <a:ext cx="5872517" cy="3935589"/>
          </a:xfrm>
        </p:spPr>
        <p:txBody>
          <a:bodyPr vert="horz" lIns="91440" tIns="45720" rIns="91440" bIns="45720" rtlCol="0" anchor="t">
            <a:normAutofit/>
          </a:bodyPr>
          <a:lstStyle/>
          <a:p>
            <a:pPr>
              <a:buClr>
                <a:srgbClr val="FF9900"/>
              </a:buClr>
              <a:buFont typeface="Wingdings" panose="05000000000000000000" pitchFamily="2" charset="2"/>
              <a:buChar char="§"/>
            </a:pPr>
            <a:r>
              <a:rPr lang="nl-NL">
                <a:solidFill>
                  <a:schemeClr val="tx1">
                    <a:lumMod val="65000"/>
                    <a:lumOff val="35000"/>
                  </a:schemeClr>
                </a:solidFill>
              </a:rPr>
              <a:t>Zelfstandig werken, leren plannen</a:t>
            </a:r>
          </a:p>
          <a:p>
            <a:pPr>
              <a:buClr>
                <a:srgbClr val="FF9900"/>
              </a:buClr>
              <a:buFont typeface="Wingdings" panose="05000000000000000000" pitchFamily="2" charset="2"/>
              <a:buChar char="§"/>
            </a:pPr>
            <a:r>
              <a:rPr lang="nl-NL">
                <a:solidFill>
                  <a:schemeClr val="tx1">
                    <a:lumMod val="65000"/>
                    <a:lumOff val="35000"/>
                  </a:schemeClr>
                </a:solidFill>
              </a:rPr>
              <a:t>Samenwerken: coöperatief Leren   </a:t>
            </a:r>
          </a:p>
          <a:p>
            <a:pPr>
              <a:buClr>
                <a:srgbClr val="FF9900"/>
              </a:buClr>
              <a:buFont typeface="Wingdings" panose="05000000000000000000" pitchFamily="2" charset="2"/>
              <a:buChar char="§"/>
            </a:pPr>
            <a:r>
              <a:rPr lang="nl-NL">
                <a:solidFill>
                  <a:schemeClr val="tx1">
                    <a:lumMod val="65000"/>
                    <a:lumOff val="35000"/>
                  </a:schemeClr>
                </a:solidFill>
              </a:rPr>
              <a:t>Moderne methodes zijn leidend</a:t>
            </a:r>
          </a:p>
          <a:p>
            <a:pPr>
              <a:buClr>
                <a:srgbClr val="FF9900"/>
              </a:buClr>
              <a:buFont typeface="Wingdings" panose="05000000000000000000" pitchFamily="2" charset="2"/>
              <a:buChar char="§"/>
            </a:pPr>
            <a:r>
              <a:rPr lang="nl-NL">
                <a:solidFill>
                  <a:schemeClr val="tx1">
                    <a:lumMod val="65000"/>
                    <a:lumOff val="35000"/>
                  </a:schemeClr>
                </a:solidFill>
              </a:rPr>
              <a:t>We werken thematisch (Kleuterplein en Blink)  </a:t>
            </a:r>
          </a:p>
          <a:p>
            <a:pPr>
              <a:buClr>
                <a:srgbClr val="FF9900"/>
              </a:buClr>
              <a:buFont typeface="Wingdings" panose="05000000000000000000" pitchFamily="2" charset="2"/>
              <a:buChar char="§"/>
            </a:pPr>
            <a:r>
              <a:rPr lang="nl-NL">
                <a:solidFill>
                  <a:schemeClr val="tx1">
                    <a:lumMod val="65000"/>
                    <a:lumOff val="35000"/>
                  </a:schemeClr>
                </a:solidFill>
              </a:rPr>
              <a:t>Oudercontacten</a:t>
            </a:r>
            <a:r>
              <a:rPr lang="nl-NL">
                <a:solidFill>
                  <a:schemeClr val="tx1">
                    <a:lumMod val="65000"/>
                    <a:lumOff val="35000"/>
                  </a:schemeClr>
                </a:solidFill>
                <a:latin typeface="Candara"/>
                <a:cs typeface="+mn-ea"/>
              </a:rPr>
              <a:t>: informatieavond, voortgangsgesprekken</a:t>
            </a:r>
            <a:r>
              <a:rPr lang="nl-NL">
                <a:solidFill>
                  <a:schemeClr val="tx1">
                    <a:lumMod val="65000"/>
                    <a:lumOff val="35000"/>
                  </a:schemeClr>
                </a:solidFill>
              </a:rPr>
              <a:t>, rapport, inloop</a:t>
            </a:r>
            <a:br>
              <a:rPr lang="nl-NL">
                <a:latin typeface="Candara"/>
                <a:cs typeface="+mn-ea"/>
              </a:rPr>
            </a:br>
            <a:endParaRPr lang="nl-NL" sz="2200">
              <a:solidFill>
                <a:srgbClr val="FF0000"/>
              </a:solidFill>
            </a:endParaRPr>
          </a:p>
        </p:txBody>
      </p:sp>
      <p:pic>
        <p:nvPicPr>
          <p:cNvPr id="7" name="Afbeelding 6" descr="K:\Managementteam map\Bouwen\Onderbouw\foto's\SCL wandel en sta stil en ga diegene over weekend vertelle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9717" y="4311947"/>
            <a:ext cx="2603398" cy="1997374"/>
          </a:xfrm>
          <a:prstGeom prst="rect">
            <a:avLst/>
          </a:prstGeom>
          <a:ln>
            <a:noFill/>
          </a:ln>
          <a:effectLst>
            <a:softEdge rad="112500"/>
          </a:effectLst>
        </p:spPr>
      </p:pic>
      <p:pic>
        <p:nvPicPr>
          <p:cNvPr id="11" name="Afbeelding 14"/>
          <p:cNvPicPr>
            <a:picLocks noChangeAspect="1"/>
          </p:cNvPicPr>
          <p:nvPr/>
        </p:nvPicPr>
        <p:blipFill>
          <a:blip r:embed="rId6">
            <a:extLst>
              <a:ext uri="{28A0092B-C50C-407E-A947-70E740481C1C}">
                <a14:useLocalDpi xmlns:a14="http://schemas.microsoft.com/office/drawing/2010/main" val="0"/>
              </a:ext>
            </a:extLst>
          </a:blip>
          <a:srcRect l="16528" t="8009" r="5644" b="7793"/>
          <a:stretch>
            <a:fillRect/>
          </a:stretch>
        </p:blipFill>
        <p:spPr bwMode="auto">
          <a:xfrm>
            <a:off x="6329717" y="1528232"/>
            <a:ext cx="2603398" cy="2783715"/>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pic>
        <p:nvPicPr>
          <p:cNvPr id="12" name="Audio 11">
            <a:hlinkClick r:id="" action="ppaction://media"/>
            <a:extLst>
              <a:ext uri="{FF2B5EF4-FFF2-40B4-BE49-F238E27FC236}">
                <a16:creationId xmlns:a16="http://schemas.microsoft.com/office/drawing/2014/main" id="{C797BF3B-6C71-4988-8798-91DB276A4903}"/>
              </a:ext>
            </a:extLst>
          </p:cNvPr>
          <p:cNvPicPr>
            <a:picLocks noChangeAspect="1"/>
          </p:cNvPicPr>
          <p:nvPr>
            <a:audioFile r:link="rId1"/>
            <p:extLst>
              <p:ext uri="{DAA4B4D4-6D71-4841-9C94-3DE7FCFB9230}">
                <p14:media xmlns:p14="http://schemas.microsoft.com/office/powerpoint/2010/main" r:embed="rId2">
                  <p14:trim end="1840.0861"/>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12157248"/>
      </p:ext>
    </p:extLst>
  </p:cSld>
  <p:clrMapOvr>
    <a:masterClrMapping/>
  </p:clrMapOvr>
  <p:transition spd="slow" advTm="9717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a:t>BS De Fonkeling</a:t>
            </a:r>
          </a:p>
        </p:txBody>
      </p:sp>
      <p:sp>
        <p:nvSpPr>
          <p:cNvPr id="3" name="Titel 2"/>
          <p:cNvSpPr>
            <a:spLocks noGrp="1"/>
          </p:cNvSpPr>
          <p:nvPr>
            <p:ph type="title"/>
          </p:nvPr>
        </p:nvSpPr>
        <p:spPr/>
        <p:txBody>
          <a:bodyPr/>
          <a:lstStyle/>
          <a:p>
            <a:r>
              <a:rPr lang="nl-NL"/>
              <a:t>Tweede Stroming</a:t>
            </a:r>
          </a:p>
        </p:txBody>
      </p:sp>
      <p:sp>
        <p:nvSpPr>
          <p:cNvPr id="2" name="Tijdelijke aanduiding voor inhoud 1"/>
          <p:cNvSpPr>
            <a:spLocks noGrp="1"/>
          </p:cNvSpPr>
          <p:nvPr>
            <p:ph idx="1"/>
          </p:nvPr>
        </p:nvSpPr>
        <p:spPr>
          <a:xfrm>
            <a:off x="457200" y="2241671"/>
            <a:ext cx="8229600" cy="4008493"/>
          </a:xfrm>
        </p:spPr>
        <p:txBody>
          <a:bodyPr vert="horz" lIns="91440" tIns="45720" rIns="91440" bIns="45720" rtlCol="0" anchor="t">
            <a:noAutofit/>
          </a:bodyPr>
          <a:lstStyle/>
          <a:p>
            <a:pPr marL="0" indent="0">
              <a:buClr>
                <a:srgbClr val="FF9900"/>
              </a:buClr>
              <a:buNone/>
            </a:pPr>
            <a:endParaRPr lang="nl-NL">
              <a:solidFill>
                <a:schemeClr val="tx1">
                  <a:lumMod val="65000"/>
                  <a:lumOff val="35000"/>
                </a:schemeClr>
              </a:solidFill>
            </a:endParaRPr>
          </a:p>
          <a:p>
            <a:pPr marL="575310" lvl="1">
              <a:buClr>
                <a:srgbClr val="FF9900"/>
              </a:buClr>
              <a:buFont typeface="Wingdings" panose="05000000000000000000" pitchFamily="2" charset="2"/>
              <a:buChar char="§"/>
            </a:pPr>
            <a:r>
              <a:rPr lang="nl-NL" sz="2400">
                <a:solidFill>
                  <a:schemeClr val="tx1">
                    <a:lumMod val="65000"/>
                    <a:lumOff val="35000"/>
                  </a:schemeClr>
                </a:solidFill>
              </a:rPr>
              <a:t>	Onderbouw: groep 1 en groepen 2/3</a:t>
            </a:r>
          </a:p>
          <a:p>
            <a:pPr marL="575310" lvl="1">
              <a:buClr>
                <a:srgbClr val="FF9900"/>
              </a:buClr>
              <a:buFont typeface="Wingdings" panose="05000000000000000000" pitchFamily="2" charset="2"/>
              <a:buChar char="§"/>
            </a:pPr>
            <a:r>
              <a:rPr lang="nl-NL" sz="2400">
                <a:solidFill>
                  <a:schemeClr val="tx1">
                    <a:lumMod val="65000"/>
                    <a:lumOff val="35000"/>
                  </a:schemeClr>
                </a:solidFill>
              </a:rPr>
              <a:t>	Middenbouw: groepen 4/5</a:t>
            </a:r>
          </a:p>
          <a:p>
            <a:pPr marL="575310" lvl="1">
              <a:buClr>
                <a:srgbClr val="FF9900"/>
              </a:buClr>
              <a:buFont typeface="Wingdings" panose="05000000000000000000" pitchFamily="2" charset="2"/>
              <a:buChar char="§"/>
            </a:pPr>
            <a:r>
              <a:rPr lang="nl-NL" sz="2400">
                <a:solidFill>
                  <a:schemeClr val="tx1">
                    <a:lumMod val="65000"/>
                    <a:lumOff val="35000"/>
                  </a:schemeClr>
                </a:solidFill>
              </a:rPr>
              <a:t>	Bovenbouw: groepen 6/7 en groep 8</a:t>
            </a:r>
          </a:p>
          <a:p>
            <a:pPr marL="575310" lvl="1">
              <a:buFont typeface="Wingdings" panose="05000000000000000000" pitchFamily="2" charset="2"/>
              <a:buChar char="§"/>
            </a:pPr>
            <a:endParaRPr lang="nl-NL" sz="2400">
              <a:solidFill>
                <a:schemeClr val="tx1">
                  <a:lumMod val="65000"/>
                  <a:lumOff val="35000"/>
                </a:schemeClr>
              </a:solidFill>
            </a:endParaRPr>
          </a:p>
          <a:p>
            <a:pPr marL="300990" lvl="1" indent="0">
              <a:buNone/>
            </a:pPr>
            <a:endParaRPr lang="nl-NL" sz="2400">
              <a:solidFill>
                <a:schemeClr val="tx1">
                  <a:lumMod val="65000"/>
                  <a:lumOff val="35000"/>
                </a:schemeClr>
              </a:solidFill>
            </a:endParaRPr>
          </a:p>
          <a:p>
            <a:pPr marL="0" indent="0">
              <a:buNone/>
            </a:pPr>
            <a:endParaRPr lang="nl-NL">
              <a:solidFill>
                <a:schemeClr val="tx1">
                  <a:lumMod val="65000"/>
                  <a:lumOff val="35000"/>
                </a:schemeClr>
              </a:solidFill>
            </a:endParaRPr>
          </a:p>
          <a:p>
            <a:pPr marL="0" indent="0">
              <a:buNone/>
            </a:pPr>
            <a:r>
              <a:rPr lang="nl-NL">
                <a:solidFill>
                  <a:schemeClr val="tx1">
                    <a:lumMod val="65000"/>
                    <a:lumOff val="35000"/>
                  </a:schemeClr>
                </a:solidFill>
              </a:rPr>
              <a:t>          </a:t>
            </a:r>
            <a:br>
              <a:rPr lang="nl-NL">
                <a:latin typeface="Candara"/>
                <a:cs typeface="+mn-ea"/>
              </a:rPr>
            </a:br>
            <a:br>
              <a:rPr lang="nl-NL">
                <a:latin typeface="Candara"/>
                <a:cs typeface="+mn-ea"/>
              </a:rPr>
            </a:br>
            <a:r>
              <a:rPr lang="nl-NL">
                <a:solidFill>
                  <a:schemeClr val="tx1">
                    <a:lumMod val="65000"/>
                    <a:lumOff val="35000"/>
                  </a:schemeClr>
                </a:solidFill>
              </a:rPr>
              <a:t>			</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6251" y="3256436"/>
            <a:ext cx="2007392" cy="2667065"/>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59E550BE-41AC-4AAF-92A9-426CDE976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3309108"/>
      </p:ext>
    </p:extLst>
  </p:cSld>
  <p:clrMapOvr>
    <a:masterClrMapping/>
  </p:clrMapOvr>
  <p:transition spd="slow" advTm="349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a:t>BS De Fonkeling</a:t>
            </a:r>
          </a:p>
        </p:txBody>
      </p:sp>
      <p:sp>
        <p:nvSpPr>
          <p:cNvPr id="3" name="Titel 2"/>
          <p:cNvSpPr>
            <a:spLocks noGrp="1"/>
          </p:cNvSpPr>
          <p:nvPr>
            <p:ph type="title"/>
          </p:nvPr>
        </p:nvSpPr>
        <p:spPr/>
        <p:txBody>
          <a:bodyPr/>
          <a:lstStyle/>
          <a:p>
            <a:r>
              <a:rPr lang="nl-NL"/>
              <a:t>Tweede Stroming</a:t>
            </a:r>
          </a:p>
        </p:txBody>
      </p:sp>
      <p:sp>
        <p:nvSpPr>
          <p:cNvPr id="2" name="Tijdelijke aanduiding voor inhoud 1"/>
          <p:cNvSpPr>
            <a:spLocks noGrp="1"/>
          </p:cNvSpPr>
          <p:nvPr>
            <p:ph idx="1"/>
          </p:nvPr>
        </p:nvSpPr>
        <p:spPr>
          <a:xfrm>
            <a:off x="453520" y="2236762"/>
            <a:ext cx="8237514" cy="4052915"/>
          </a:xfrm>
        </p:spPr>
        <p:txBody>
          <a:bodyPr vert="horz" lIns="91440" tIns="45720" rIns="91440" bIns="45720" rtlCol="0" anchor="t">
            <a:normAutofit fontScale="92500" lnSpcReduction="10000"/>
          </a:bodyPr>
          <a:lstStyle/>
          <a:p>
            <a:pPr>
              <a:buClr>
                <a:srgbClr val="FF9900"/>
              </a:buClr>
              <a:buFont typeface="Wingdings" panose="05000000000000000000" pitchFamily="2" charset="2"/>
              <a:buChar char="§"/>
            </a:pPr>
            <a:r>
              <a:rPr lang="nl-NL">
                <a:solidFill>
                  <a:schemeClr val="tx1">
                    <a:lumMod val="65000"/>
                    <a:lumOff val="35000"/>
                  </a:schemeClr>
                </a:solidFill>
              </a:rPr>
              <a:t>Welbevinden en betrokkenheid vormen de basis</a:t>
            </a:r>
          </a:p>
          <a:p>
            <a:pPr marL="0" indent="0">
              <a:buClr>
                <a:srgbClr val="FF9900"/>
              </a:buClr>
              <a:buNone/>
            </a:pPr>
            <a:r>
              <a:rPr lang="nl-NL">
                <a:solidFill>
                  <a:schemeClr val="tx1">
                    <a:lumMod val="65000"/>
                    <a:lumOff val="35000"/>
                  </a:schemeClr>
                </a:solidFill>
              </a:rPr>
              <a:t>     voor ontwikkeling van kinderen (procesgericht onderwijs)</a:t>
            </a:r>
          </a:p>
          <a:p>
            <a:pPr>
              <a:buClr>
                <a:srgbClr val="FF9900"/>
              </a:buClr>
            </a:pPr>
            <a:r>
              <a:rPr lang="nl-NL">
                <a:solidFill>
                  <a:schemeClr val="tx1">
                    <a:lumMod val="65000"/>
                    <a:lumOff val="35000"/>
                  </a:schemeClr>
                </a:solidFill>
              </a:rPr>
              <a:t>Na de instructies verwerken de kinderen deze op hun eigen manier</a:t>
            </a:r>
          </a:p>
          <a:p>
            <a:pPr>
              <a:buClr>
                <a:srgbClr val="FF9900"/>
              </a:buClr>
              <a:buFont typeface="Wingdings" panose="05000000000000000000" pitchFamily="2" charset="2"/>
              <a:buChar char="§"/>
            </a:pPr>
            <a:r>
              <a:rPr lang="nl-NL">
                <a:solidFill>
                  <a:schemeClr val="tx1">
                    <a:lumMod val="65000"/>
                    <a:lumOff val="35000"/>
                  </a:schemeClr>
                </a:solidFill>
              </a:rPr>
              <a:t>Grotere groepen met co-teaching</a:t>
            </a:r>
          </a:p>
          <a:p>
            <a:pPr>
              <a:buClr>
                <a:srgbClr val="FF9900"/>
              </a:buClr>
              <a:buFont typeface="Wingdings" panose="05000000000000000000" pitchFamily="2" charset="2"/>
              <a:buChar char="§"/>
            </a:pPr>
            <a:r>
              <a:rPr lang="nl-NL">
                <a:solidFill>
                  <a:schemeClr val="tx1">
                    <a:lumMod val="65000"/>
                    <a:lumOff val="35000"/>
                  </a:schemeClr>
                </a:solidFill>
              </a:rPr>
              <a:t>Methodes worden gebruikt als bronnenboek</a:t>
            </a:r>
          </a:p>
          <a:p>
            <a:pPr>
              <a:buClr>
                <a:srgbClr val="FF9900"/>
              </a:buClr>
              <a:buFont typeface="Wingdings" panose="05000000000000000000" pitchFamily="2" charset="2"/>
              <a:buChar char="§"/>
            </a:pPr>
            <a:r>
              <a:rPr lang="nl-NL">
                <a:solidFill>
                  <a:schemeClr val="tx1">
                    <a:lumMod val="65000"/>
                    <a:lumOff val="35000"/>
                  </a:schemeClr>
                </a:solidFill>
              </a:rPr>
              <a:t>Oudercontacten: informatieavond, </a:t>
            </a:r>
            <a:r>
              <a:rPr lang="nl-NL" err="1">
                <a:solidFill>
                  <a:schemeClr val="tx1">
                    <a:lumMod val="65000"/>
                    <a:lumOff val="35000"/>
                  </a:schemeClr>
                </a:solidFill>
              </a:rPr>
              <a:t>driehoeksgesprekken</a:t>
            </a:r>
            <a:endParaRPr lang="nl-NL">
              <a:solidFill>
                <a:schemeClr val="tx1">
                  <a:lumMod val="65000"/>
                  <a:lumOff val="35000"/>
                </a:schemeClr>
              </a:solidFill>
            </a:endParaRPr>
          </a:p>
          <a:p>
            <a:pPr>
              <a:buClr>
                <a:srgbClr val="FF9900"/>
              </a:buClr>
              <a:buFont typeface="Wingdings" panose="05000000000000000000" pitchFamily="2" charset="2"/>
              <a:buChar char="§"/>
            </a:pPr>
            <a:r>
              <a:rPr lang="nl-NL">
                <a:solidFill>
                  <a:schemeClr val="tx1">
                    <a:lumMod val="65000"/>
                    <a:lumOff val="35000"/>
                  </a:schemeClr>
                </a:solidFill>
              </a:rPr>
              <a:t>Ouderbetrokkenheid: dagelijks samen     </a:t>
            </a:r>
          </a:p>
          <a:p>
            <a:pPr marL="0" indent="0">
              <a:buClr>
                <a:srgbClr val="FF9900"/>
              </a:buClr>
              <a:buNone/>
            </a:pPr>
            <a:r>
              <a:rPr lang="nl-NL">
                <a:solidFill>
                  <a:schemeClr val="tx1">
                    <a:lumMod val="65000"/>
                    <a:lumOff val="35000"/>
                  </a:schemeClr>
                </a:solidFill>
              </a:rPr>
              <a:t>     starten, het geven van een aanbod</a:t>
            </a:r>
          </a:p>
          <a:p>
            <a:pPr>
              <a:buClr>
                <a:srgbClr val="FF9900"/>
              </a:buClr>
              <a:buFont typeface="Wingdings" panose="05000000000000000000" pitchFamily="2" charset="2"/>
              <a:buChar char="§"/>
            </a:pPr>
            <a:r>
              <a:rPr lang="nl-NL" err="1">
                <a:solidFill>
                  <a:schemeClr val="tx1">
                    <a:lumMod val="65000"/>
                    <a:lumOff val="35000"/>
                  </a:schemeClr>
                </a:solidFill>
              </a:rPr>
              <a:t>Kindcoach</a:t>
            </a:r>
            <a:r>
              <a:rPr lang="nl-NL">
                <a:solidFill>
                  <a:schemeClr val="tx1">
                    <a:lumMod val="65000"/>
                    <a:lumOff val="35000"/>
                  </a:schemeClr>
                </a:solidFill>
              </a:rPr>
              <a:t> gesprekken </a:t>
            </a:r>
            <a:endParaRPr lang="nl-NL">
              <a:solidFill>
                <a:schemeClr val="tx1">
                  <a:lumMod val="65000"/>
                  <a:lumOff val="35000"/>
                </a:schemeClr>
              </a:solidFill>
              <a:sym typeface="Wingdings 3" panose="05040102010807070707" pitchFamily="18" charset="2"/>
            </a:endParaRPr>
          </a:p>
          <a:p>
            <a:pPr>
              <a:buClr>
                <a:srgbClr val="FF9900"/>
              </a:buClr>
              <a:buFont typeface="Wingdings" panose="05000000000000000000" pitchFamily="2" charset="2"/>
              <a:buChar char="§"/>
            </a:pPr>
            <a:r>
              <a:rPr lang="nl-NL">
                <a:solidFill>
                  <a:schemeClr val="tx1">
                    <a:lumMod val="65000"/>
                    <a:lumOff val="35000"/>
                  </a:schemeClr>
                </a:solidFill>
              </a:rPr>
              <a:t>Portfolio en eindpresentatie</a:t>
            </a:r>
            <a:endParaRPr lang="nl-NL"/>
          </a:p>
          <a:p>
            <a:pPr marL="0" indent="0">
              <a:lnSpc>
                <a:spcPts val="1800"/>
              </a:lnSpc>
              <a:buClr>
                <a:srgbClr val="FF9900"/>
              </a:buClr>
              <a:buNone/>
            </a:pPr>
            <a:endParaRPr lang="nl-NL"/>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3259"/>
          <a:stretch/>
        </p:blipFill>
        <p:spPr bwMode="auto">
          <a:xfrm>
            <a:off x="5823751" y="4741836"/>
            <a:ext cx="2923380" cy="1683590"/>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95595D81-0B3A-4094-B75C-FF6C394B3F9E}"/>
              </a:ext>
            </a:extLst>
          </p:cNvPr>
          <p:cNvPicPr>
            <a:picLocks noChangeAspect="1"/>
          </p:cNvPicPr>
          <p:nvPr>
            <a:audioFile r:link="rId1"/>
            <p:extLst>
              <p:ext uri="{DAA4B4D4-6D71-4841-9C94-3DE7FCFB9230}">
                <p14:media xmlns:p14="http://schemas.microsoft.com/office/powerpoint/2010/main" r:embed="rId2">
                  <p14:trim end="9795.0317"/>
                </p14:media>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54063304"/>
      </p:ext>
    </p:extLst>
  </p:cSld>
  <p:clrMapOvr>
    <a:masterClrMapping/>
  </p:clrMapOvr>
  <p:transition spd="slow" advTm="1666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olfvorm">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olfv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2CA70FA1E0E846AF4872EBF001E0E5" ma:contentTypeVersion="3" ma:contentTypeDescription="Een nieuw document maken." ma:contentTypeScope="" ma:versionID="aa6ea839994918f25dce397de103f9fc">
  <xsd:schema xmlns:xsd="http://www.w3.org/2001/XMLSchema" xmlns:xs="http://www.w3.org/2001/XMLSchema" xmlns:p="http://schemas.microsoft.com/office/2006/metadata/properties" xmlns:ns2="a742374a-71cc-4af9-979c-470fbd43f2a0" targetNamespace="http://schemas.microsoft.com/office/2006/metadata/properties" ma:root="true" ma:fieldsID="5d6a56202a17a00548e1e9b76c3e8697" ns2:_="">
    <xsd:import namespace="a742374a-71cc-4af9-979c-470fbd43f2a0"/>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2374a-71cc-4af9-979c-470fbd43f2a0"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742374a-71cc-4af9-979c-470fbd43f2a0">
      <UserInfo>
        <DisplayName>Gerda Eikelboom</DisplayName>
        <AccountId>42</AccountId>
        <AccountType/>
      </UserInfo>
      <UserInfo>
        <DisplayName>lucienne Pourrier</DisplayName>
        <AccountId>139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9B7442-6525-4C9F-9C74-CEDDC639B7C2}">
  <ds:schemaRefs>
    <ds:schemaRef ds:uri="a742374a-71cc-4af9-979c-470fbd43f2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B60B74-1698-40B0-B602-ABA6BC00EC0A}">
  <ds:schemaRefs>
    <ds:schemaRef ds:uri="http://schemas.openxmlformats.org/package/2006/metadata/core-properties"/>
    <ds:schemaRef ds:uri="http://purl.org/dc/terms/"/>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a742374a-71cc-4af9-979c-470fbd43f2a0"/>
    <ds:schemaRef ds:uri="http://purl.org/dc/elements/1.1/"/>
  </ds:schemaRefs>
</ds:datastoreItem>
</file>

<file path=customXml/itemProps3.xml><?xml version="1.0" encoding="utf-8"?>
<ds:datastoreItem xmlns:ds="http://schemas.openxmlformats.org/officeDocument/2006/customXml" ds:itemID="{9DBD5E14-B9BB-41FF-BA84-9C81D62B6C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2081</Words>
  <Application>Microsoft Office PowerPoint</Application>
  <PresentationFormat>Diavoorstelling (4:3)</PresentationFormat>
  <Paragraphs>167</Paragraphs>
  <Slides>13</Slides>
  <Notes>13</Notes>
  <HiddenSlides>0</HiddenSlides>
  <MMClips>13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13</vt:i4>
      </vt:variant>
    </vt:vector>
  </HeadingPairs>
  <TitlesOfParts>
    <vt:vector size="19" baseType="lpstr">
      <vt:lpstr>arial</vt:lpstr>
      <vt:lpstr>Calibri</vt:lpstr>
      <vt:lpstr>Candara</vt:lpstr>
      <vt:lpstr>Symbol</vt:lpstr>
      <vt:lpstr>Wingdings</vt:lpstr>
      <vt:lpstr>Golfvorm</vt:lpstr>
      <vt:lpstr>PowerPoint-presentatie</vt:lpstr>
      <vt:lpstr>Samenstelling team</vt:lpstr>
      <vt:lpstr>Missie en visie</vt:lpstr>
      <vt:lpstr>Waar zijn we trots op?</vt:lpstr>
      <vt:lpstr>Schooltijden</vt:lpstr>
      <vt:lpstr>Eerste Stroming</vt:lpstr>
      <vt:lpstr>Eerste Stroming</vt:lpstr>
      <vt:lpstr>Tweede Stroming</vt:lpstr>
      <vt:lpstr>Tweede Stroming</vt:lpstr>
      <vt:lpstr>Samenvattend</vt:lpstr>
      <vt:lpstr>Open ochtend</vt:lpstr>
      <vt:lpstr>Aanmeldprocedure</vt:lpstr>
      <vt:lpstr>Afsluiting</vt:lpstr>
    </vt:vector>
  </TitlesOfParts>
  <Company>StationtoStation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Carla Niesink</dc:creator>
  <cp:lastModifiedBy>Monique Makhan | De Fonkeling</cp:lastModifiedBy>
  <cp:revision>2</cp:revision>
  <cp:lastPrinted>2016-01-11T09:08:50Z</cp:lastPrinted>
  <dcterms:created xsi:type="dcterms:W3CDTF">2013-12-17T14:56:20Z</dcterms:created>
  <dcterms:modified xsi:type="dcterms:W3CDTF">2024-01-08T10:18:22Z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0x010100C82CA70FA1E0E846AF4872EBF001E0E5</vt:lpwstr>
  </property>
</Properties>
</file>